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sldIdLst>
    <p:sldId id="256" r:id="rId2"/>
    <p:sldId id="262" r:id="rId3"/>
    <p:sldId id="261" r:id="rId4"/>
    <p:sldId id="263" r:id="rId5"/>
    <p:sldId id="287" r:id="rId6"/>
    <p:sldId id="305" r:id="rId7"/>
    <p:sldId id="277" r:id="rId8"/>
    <p:sldId id="272" r:id="rId9"/>
    <p:sldId id="306" r:id="rId10"/>
    <p:sldId id="282" r:id="rId11"/>
    <p:sldId id="307" r:id="rId12"/>
    <p:sldId id="309" r:id="rId13"/>
    <p:sldId id="257" r:id="rId14"/>
    <p:sldId id="308" r:id="rId15"/>
    <p:sldId id="276" r:id="rId16"/>
    <p:sldId id="310" r:id="rId17"/>
    <p:sldId id="264" r:id="rId18"/>
    <p:sldId id="311" r:id="rId19"/>
    <p:sldId id="270" r:id="rId20"/>
    <p:sldId id="266" r:id="rId21"/>
    <p:sldId id="312" r:id="rId22"/>
    <p:sldId id="313" r:id="rId23"/>
    <p:sldId id="343" r:id="rId24"/>
    <p:sldId id="314" r:id="rId25"/>
    <p:sldId id="315" r:id="rId26"/>
    <p:sldId id="345" r:id="rId27"/>
    <p:sldId id="275" r:id="rId28"/>
    <p:sldId id="316" r:id="rId29"/>
    <p:sldId id="317" r:id="rId30"/>
    <p:sldId id="283" r:id="rId31"/>
    <p:sldId id="318" r:id="rId32"/>
    <p:sldId id="319" r:id="rId33"/>
    <p:sldId id="286" r:id="rId34"/>
    <p:sldId id="320" r:id="rId35"/>
    <p:sldId id="328" r:id="rId36"/>
    <p:sldId id="327" r:id="rId37"/>
    <p:sldId id="330" r:id="rId38"/>
    <p:sldId id="331" r:id="rId39"/>
    <p:sldId id="322" r:id="rId40"/>
    <p:sldId id="332" r:id="rId41"/>
    <p:sldId id="323" r:id="rId42"/>
    <p:sldId id="333" r:id="rId43"/>
    <p:sldId id="334" r:id="rId44"/>
    <p:sldId id="335" r:id="rId45"/>
    <p:sldId id="324" r:id="rId46"/>
    <p:sldId id="337" r:id="rId47"/>
    <p:sldId id="336" r:id="rId48"/>
    <p:sldId id="326" r:id="rId49"/>
    <p:sldId id="338" r:id="rId50"/>
    <p:sldId id="339" r:id="rId51"/>
    <p:sldId id="321" r:id="rId52"/>
    <p:sldId id="284" r:id="rId53"/>
    <p:sldId id="340" r:id="rId54"/>
    <p:sldId id="341" r:id="rId55"/>
    <p:sldId id="342"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0000"/>
    <a:srgbClr val="84B5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3B40B6-D0AF-464E-8B03-52716422BE7B}"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pt-BR"/>
        </a:p>
      </dgm:t>
    </dgm:pt>
    <dgm:pt modelId="{C46610DD-E0A9-46BA-8120-87865EC22B46}">
      <dgm:prSet phldrT="[Texto]"/>
      <dgm:spPr/>
      <dgm:t>
        <a:bodyPr/>
        <a:lstStyle/>
        <a:p>
          <a:pPr algn="ctr"/>
          <a:r>
            <a:rPr lang="pt-BR" b="1" dirty="0"/>
            <a:t>Início</a:t>
          </a:r>
        </a:p>
        <a:p>
          <a:pPr algn="ctr"/>
          <a:r>
            <a:rPr lang="pt-BR" b="1" dirty="0"/>
            <a:t>20/05/325</a:t>
          </a:r>
        </a:p>
      </dgm:t>
    </dgm:pt>
    <dgm:pt modelId="{FB0E7E53-D79D-42BE-B4D6-000532885FD3}" type="parTrans" cxnId="{DB99A2E6-92AE-4C97-8CF0-1F74F40D932C}">
      <dgm:prSet/>
      <dgm:spPr/>
      <dgm:t>
        <a:bodyPr/>
        <a:lstStyle/>
        <a:p>
          <a:endParaRPr lang="pt-BR"/>
        </a:p>
      </dgm:t>
    </dgm:pt>
    <dgm:pt modelId="{C045C663-90B8-4718-A0F6-382F0A978E92}" type="sibTrans" cxnId="{DB99A2E6-92AE-4C97-8CF0-1F74F40D932C}">
      <dgm:prSet/>
      <dgm:spPr/>
      <dgm:t>
        <a:bodyPr/>
        <a:lstStyle/>
        <a:p>
          <a:endParaRPr lang="pt-BR"/>
        </a:p>
      </dgm:t>
    </dgm:pt>
    <dgm:pt modelId="{FCF5BBB6-C611-4E58-A2A2-C6D5ED8D7CD3}">
      <dgm:prSet phldrT="[Texto]"/>
      <dgm:spPr/>
      <dgm:t>
        <a:bodyPr/>
        <a:lstStyle/>
        <a:p>
          <a:pPr algn="ctr"/>
          <a:r>
            <a:rPr lang="pt-BR" b="1" dirty="0"/>
            <a:t>Fim</a:t>
          </a:r>
        </a:p>
        <a:p>
          <a:pPr algn="ctr"/>
          <a:r>
            <a:rPr lang="pt-BR" b="1" dirty="0">
              <a:latin typeface="+mn-lt"/>
            </a:rPr>
            <a:t>25/07/325</a:t>
          </a:r>
          <a:endParaRPr lang="pt-BR" dirty="0">
            <a:latin typeface="+mn-lt"/>
          </a:endParaRPr>
        </a:p>
      </dgm:t>
    </dgm:pt>
    <dgm:pt modelId="{490F9FCB-0123-41E1-B4CA-89C9681D70B6}" type="parTrans" cxnId="{D185209D-1C36-4B17-8102-87E5042C6548}">
      <dgm:prSet/>
      <dgm:spPr/>
      <dgm:t>
        <a:bodyPr/>
        <a:lstStyle/>
        <a:p>
          <a:endParaRPr lang="pt-BR"/>
        </a:p>
      </dgm:t>
    </dgm:pt>
    <dgm:pt modelId="{A53311D3-10FE-4FBE-B0F5-C8CF0AB27BC1}" type="sibTrans" cxnId="{D185209D-1C36-4B17-8102-87E5042C6548}">
      <dgm:prSet/>
      <dgm:spPr/>
      <dgm:t>
        <a:bodyPr/>
        <a:lstStyle/>
        <a:p>
          <a:endParaRPr lang="pt-BR"/>
        </a:p>
      </dgm:t>
    </dgm:pt>
    <dgm:pt modelId="{D150A6EB-E509-4ABE-86B4-5F2AA8E281AA}" type="pres">
      <dgm:prSet presAssocID="{413B40B6-D0AF-464E-8B03-52716422BE7B}" presName="cycle" presStyleCnt="0">
        <dgm:presLayoutVars>
          <dgm:dir/>
          <dgm:resizeHandles val="exact"/>
        </dgm:presLayoutVars>
      </dgm:prSet>
      <dgm:spPr/>
    </dgm:pt>
    <dgm:pt modelId="{B5BF42AB-4B0E-449D-BF12-CB310DCD91CD}" type="pres">
      <dgm:prSet presAssocID="{C46610DD-E0A9-46BA-8120-87865EC22B46}" presName="node" presStyleLbl="node1" presStyleIdx="0" presStyleCnt="2" custScaleX="93991" custScaleY="85735">
        <dgm:presLayoutVars>
          <dgm:bulletEnabled val="1"/>
        </dgm:presLayoutVars>
      </dgm:prSet>
      <dgm:spPr/>
    </dgm:pt>
    <dgm:pt modelId="{CD0315A9-FD80-4F99-BF7B-025FA5EC813E}" type="pres">
      <dgm:prSet presAssocID="{C46610DD-E0A9-46BA-8120-87865EC22B46}" presName="spNode" presStyleCnt="0"/>
      <dgm:spPr/>
    </dgm:pt>
    <dgm:pt modelId="{E99120A9-784A-40E4-8CE7-835A46504F3B}" type="pres">
      <dgm:prSet presAssocID="{C045C663-90B8-4718-A0F6-382F0A978E92}" presName="sibTrans" presStyleLbl="sibTrans1D1" presStyleIdx="0" presStyleCnt="2"/>
      <dgm:spPr/>
    </dgm:pt>
    <dgm:pt modelId="{EF40FCFD-3B07-4A99-9C2A-BCE8F7BE38FF}" type="pres">
      <dgm:prSet presAssocID="{FCF5BBB6-C611-4E58-A2A2-C6D5ED8D7CD3}" presName="node" presStyleLbl="node1" presStyleIdx="1" presStyleCnt="2" custScaleX="93991" custScaleY="85735">
        <dgm:presLayoutVars>
          <dgm:bulletEnabled val="1"/>
        </dgm:presLayoutVars>
      </dgm:prSet>
      <dgm:spPr/>
    </dgm:pt>
    <dgm:pt modelId="{F5EC7203-FB05-45E3-AE5D-EDCAA04ECAB5}" type="pres">
      <dgm:prSet presAssocID="{FCF5BBB6-C611-4E58-A2A2-C6D5ED8D7CD3}" presName="spNode" presStyleCnt="0"/>
      <dgm:spPr/>
    </dgm:pt>
    <dgm:pt modelId="{B49935AC-7A41-44F1-BAAB-5E880F341CC6}" type="pres">
      <dgm:prSet presAssocID="{A53311D3-10FE-4FBE-B0F5-C8CF0AB27BC1}" presName="sibTrans" presStyleLbl="sibTrans1D1" presStyleIdx="1" presStyleCnt="2"/>
      <dgm:spPr/>
    </dgm:pt>
  </dgm:ptLst>
  <dgm:cxnLst>
    <dgm:cxn modelId="{7D0BA009-DD5C-4633-8EAD-BC35C77B05F9}" type="presOf" srcId="{413B40B6-D0AF-464E-8B03-52716422BE7B}" destId="{D150A6EB-E509-4ABE-86B4-5F2AA8E281AA}" srcOrd="0" destOrd="0" presId="urn:microsoft.com/office/officeart/2005/8/layout/cycle6"/>
    <dgm:cxn modelId="{0663D45F-F54D-4E7A-B31D-75047C10E6E0}" type="presOf" srcId="{C045C663-90B8-4718-A0F6-382F0A978E92}" destId="{E99120A9-784A-40E4-8CE7-835A46504F3B}" srcOrd="0" destOrd="0" presId="urn:microsoft.com/office/officeart/2005/8/layout/cycle6"/>
    <dgm:cxn modelId="{2C9CF97C-336A-481E-8DB9-CDEF42E39916}" type="presOf" srcId="{FCF5BBB6-C611-4E58-A2A2-C6D5ED8D7CD3}" destId="{EF40FCFD-3B07-4A99-9C2A-BCE8F7BE38FF}" srcOrd="0" destOrd="0" presId="urn:microsoft.com/office/officeart/2005/8/layout/cycle6"/>
    <dgm:cxn modelId="{4FBA8E8A-D183-45A4-8FD7-46E8662DACAA}" type="presOf" srcId="{C46610DD-E0A9-46BA-8120-87865EC22B46}" destId="{B5BF42AB-4B0E-449D-BF12-CB310DCD91CD}" srcOrd="0" destOrd="0" presId="urn:microsoft.com/office/officeart/2005/8/layout/cycle6"/>
    <dgm:cxn modelId="{598D2C8C-DB93-44C4-940B-5EAC44AE1600}" type="presOf" srcId="{A53311D3-10FE-4FBE-B0F5-C8CF0AB27BC1}" destId="{B49935AC-7A41-44F1-BAAB-5E880F341CC6}" srcOrd="0" destOrd="0" presId="urn:microsoft.com/office/officeart/2005/8/layout/cycle6"/>
    <dgm:cxn modelId="{D185209D-1C36-4B17-8102-87E5042C6548}" srcId="{413B40B6-D0AF-464E-8B03-52716422BE7B}" destId="{FCF5BBB6-C611-4E58-A2A2-C6D5ED8D7CD3}" srcOrd="1" destOrd="0" parTransId="{490F9FCB-0123-41E1-B4CA-89C9681D70B6}" sibTransId="{A53311D3-10FE-4FBE-B0F5-C8CF0AB27BC1}"/>
    <dgm:cxn modelId="{DB99A2E6-92AE-4C97-8CF0-1F74F40D932C}" srcId="{413B40B6-D0AF-464E-8B03-52716422BE7B}" destId="{C46610DD-E0A9-46BA-8120-87865EC22B46}" srcOrd="0" destOrd="0" parTransId="{FB0E7E53-D79D-42BE-B4D6-000532885FD3}" sibTransId="{C045C663-90B8-4718-A0F6-382F0A978E92}"/>
    <dgm:cxn modelId="{CC6C8930-6447-4979-A2EF-8F322AC6819C}" type="presParOf" srcId="{D150A6EB-E509-4ABE-86B4-5F2AA8E281AA}" destId="{B5BF42AB-4B0E-449D-BF12-CB310DCD91CD}" srcOrd="0" destOrd="0" presId="urn:microsoft.com/office/officeart/2005/8/layout/cycle6"/>
    <dgm:cxn modelId="{83683FD1-9FF9-41FC-9E66-D054A52EFA9F}" type="presParOf" srcId="{D150A6EB-E509-4ABE-86B4-5F2AA8E281AA}" destId="{CD0315A9-FD80-4F99-BF7B-025FA5EC813E}" srcOrd="1" destOrd="0" presId="urn:microsoft.com/office/officeart/2005/8/layout/cycle6"/>
    <dgm:cxn modelId="{1426961C-F350-4456-AFCE-049DB45EB9C8}" type="presParOf" srcId="{D150A6EB-E509-4ABE-86B4-5F2AA8E281AA}" destId="{E99120A9-784A-40E4-8CE7-835A46504F3B}" srcOrd="2" destOrd="0" presId="urn:microsoft.com/office/officeart/2005/8/layout/cycle6"/>
    <dgm:cxn modelId="{44281016-0A09-4895-BBDE-76864680888F}" type="presParOf" srcId="{D150A6EB-E509-4ABE-86B4-5F2AA8E281AA}" destId="{EF40FCFD-3B07-4A99-9C2A-BCE8F7BE38FF}" srcOrd="3" destOrd="0" presId="urn:microsoft.com/office/officeart/2005/8/layout/cycle6"/>
    <dgm:cxn modelId="{49877EC8-D52C-45D0-B4AF-78A026C3C69E}" type="presParOf" srcId="{D150A6EB-E509-4ABE-86B4-5F2AA8E281AA}" destId="{F5EC7203-FB05-45E3-AE5D-EDCAA04ECAB5}" srcOrd="4" destOrd="0" presId="urn:microsoft.com/office/officeart/2005/8/layout/cycle6"/>
    <dgm:cxn modelId="{A1FCFECA-E6A1-4B8A-AA98-8FB60B809161}" type="presParOf" srcId="{D150A6EB-E509-4ABE-86B4-5F2AA8E281AA}" destId="{B49935AC-7A41-44F1-BAAB-5E880F341CC6}" srcOrd="5"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A1D055-6212-4999-AC81-5D143AD33CD9}" type="doc">
      <dgm:prSet loTypeId="urn:microsoft.com/office/officeart/2005/8/layout/target3" loCatId="list" qsTypeId="urn:microsoft.com/office/officeart/2005/8/quickstyle/simple1" qsCatId="simple" csTypeId="urn:microsoft.com/office/officeart/2005/8/colors/colorful2" csCatId="colorful" phldr="1"/>
      <dgm:spPr/>
      <dgm:t>
        <a:bodyPr/>
        <a:lstStyle/>
        <a:p>
          <a:endParaRPr lang="pt-BR"/>
        </a:p>
      </dgm:t>
    </dgm:pt>
    <dgm:pt modelId="{DCF86817-C02B-45C0-BC37-14ED6BD10025}">
      <dgm:prSet phldrT="[Texto]" custT="1"/>
      <dgm:spPr/>
      <dgm:t>
        <a:bodyPr/>
        <a:lstStyle/>
        <a:p>
          <a:pPr algn="l"/>
          <a:r>
            <a:rPr lang="pt-BR" sz="2000" b="1" dirty="0"/>
            <a:t>Uno</a:t>
          </a:r>
          <a:r>
            <a:rPr lang="pt-BR" sz="2000" dirty="0"/>
            <a:t> - Princípio primeiro, abstrato e indeterminado.</a:t>
          </a:r>
        </a:p>
      </dgm:t>
    </dgm:pt>
    <dgm:pt modelId="{3EEFF6AE-C9AB-46F1-9B62-575BBDFF6C2D}" type="parTrans" cxnId="{F5681777-A5B1-4C98-A27B-5077AEFE9ECD}">
      <dgm:prSet/>
      <dgm:spPr/>
      <dgm:t>
        <a:bodyPr/>
        <a:lstStyle/>
        <a:p>
          <a:pPr algn="l"/>
          <a:endParaRPr lang="pt-BR" sz="2000"/>
        </a:p>
      </dgm:t>
    </dgm:pt>
    <dgm:pt modelId="{16678175-756B-4DD4-B4C3-A87FFF2DB14D}" type="sibTrans" cxnId="{F5681777-A5B1-4C98-A27B-5077AEFE9ECD}">
      <dgm:prSet/>
      <dgm:spPr/>
      <dgm:t>
        <a:bodyPr/>
        <a:lstStyle/>
        <a:p>
          <a:pPr algn="l"/>
          <a:endParaRPr lang="pt-BR" sz="2000"/>
        </a:p>
      </dgm:t>
    </dgm:pt>
    <dgm:pt modelId="{C638D32E-F4BD-4C35-B239-2BCC711288E5}">
      <dgm:prSet phldrT="[Texto]" custT="1"/>
      <dgm:spPr/>
      <dgm:t>
        <a:bodyPr/>
        <a:lstStyle/>
        <a:p>
          <a:pPr algn="l"/>
          <a:r>
            <a:rPr lang="pt-BR" sz="2000" b="1" dirty="0"/>
            <a:t>Intelecto (</a:t>
          </a:r>
          <a:r>
            <a:rPr lang="pt-BR" sz="2000" b="1" dirty="0" err="1"/>
            <a:t>nous</a:t>
          </a:r>
          <a:r>
            <a:rPr lang="pt-BR" sz="2000" b="1" dirty="0"/>
            <a:t>)</a:t>
          </a:r>
          <a:r>
            <a:rPr lang="pt-BR" sz="2000" dirty="0"/>
            <a:t> -  É o nível do ser e do pensamento.</a:t>
          </a:r>
        </a:p>
      </dgm:t>
    </dgm:pt>
    <dgm:pt modelId="{BDBEB75A-B45E-4C08-AED2-E446CA1F0964}" type="parTrans" cxnId="{BFFD2CCB-E260-41D0-B3CD-A79EE359ECA1}">
      <dgm:prSet/>
      <dgm:spPr/>
      <dgm:t>
        <a:bodyPr/>
        <a:lstStyle/>
        <a:p>
          <a:pPr algn="l"/>
          <a:endParaRPr lang="pt-BR" sz="2000"/>
        </a:p>
      </dgm:t>
    </dgm:pt>
    <dgm:pt modelId="{A1A34C42-1579-4741-88C6-F97E31C7EAAA}" type="sibTrans" cxnId="{BFFD2CCB-E260-41D0-B3CD-A79EE359ECA1}">
      <dgm:prSet/>
      <dgm:spPr/>
      <dgm:t>
        <a:bodyPr/>
        <a:lstStyle/>
        <a:p>
          <a:pPr algn="l"/>
          <a:endParaRPr lang="pt-BR" sz="2000"/>
        </a:p>
      </dgm:t>
    </dgm:pt>
    <dgm:pt modelId="{5A04DCD2-DD76-4F3F-B10F-318800E84689}">
      <dgm:prSet phldrT="[Texto]" custT="1"/>
      <dgm:spPr/>
      <dgm:t>
        <a:bodyPr/>
        <a:lstStyle/>
        <a:p>
          <a:pPr algn="l"/>
          <a:r>
            <a:rPr lang="pt-BR" sz="2000" b="1" dirty="0"/>
            <a:t>Alma do Mundo (</a:t>
          </a:r>
          <a:r>
            <a:rPr lang="pt-BR" sz="2000" b="1" dirty="0" err="1"/>
            <a:t>Psiché</a:t>
          </a:r>
          <a:r>
            <a:rPr lang="pt-BR" sz="2000" b="1" dirty="0"/>
            <a:t>)</a:t>
          </a:r>
          <a:r>
            <a:rPr lang="pt-BR" sz="2000" dirty="0"/>
            <a:t> - Une o mundo inteligível com o mundo sensível.</a:t>
          </a:r>
        </a:p>
      </dgm:t>
    </dgm:pt>
    <dgm:pt modelId="{F7DF635B-F794-4E18-959A-8563078893F7}" type="parTrans" cxnId="{1F8DD673-CBC7-498F-B456-187198E6652A}">
      <dgm:prSet/>
      <dgm:spPr/>
      <dgm:t>
        <a:bodyPr/>
        <a:lstStyle/>
        <a:p>
          <a:pPr algn="l"/>
          <a:endParaRPr lang="pt-BR" sz="2000"/>
        </a:p>
      </dgm:t>
    </dgm:pt>
    <dgm:pt modelId="{88A8B0DA-C7D4-43A5-9266-A3EC74623529}" type="sibTrans" cxnId="{1F8DD673-CBC7-498F-B456-187198E6652A}">
      <dgm:prSet/>
      <dgm:spPr/>
      <dgm:t>
        <a:bodyPr/>
        <a:lstStyle/>
        <a:p>
          <a:pPr algn="l"/>
          <a:endParaRPr lang="pt-BR" sz="2000"/>
        </a:p>
      </dgm:t>
    </dgm:pt>
    <dgm:pt modelId="{EC4098F6-7F12-409B-B727-2C9F585A611C}" type="pres">
      <dgm:prSet presAssocID="{13A1D055-6212-4999-AC81-5D143AD33CD9}" presName="Name0" presStyleCnt="0">
        <dgm:presLayoutVars>
          <dgm:chMax val="7"/>
          <dgm:dir/>
          <dgm:animLvl val="lvl"/>
          <dgm:resizeHandles val="exact"/>
        </dgm:presLayoutVars>
      </dgm:prSet>
      <dgm:spPr/>
    </dgm:pt>
    <dgm:pt modelId="{5CDE8EAE-7F50-4D27-925C-B6AFA5674DE2}" type="pres">
      <dgm:prSet presAssocID="{DCF86817-C02B-45C0-BC37-14ED6BD10025}" presName="circle1" presStyleLbl="node1" presStyleIdx="0" presStyleCnt="3"/>
      <dgm:spPr/>
    </dgm:pt>
    <dgm:pt modelId="{C169E68D-D5C1-4763-9A1F-33A41046DF1D}" type="pres">
      <dgm:prSet presAssocID="{DCF86817-C02B-45C0-BC37-14ED6BD10025}" presName="space" presStyleCnt="0"/>
      <dgm:spPr/>
    </dgm:pt>
    <dgm:pt modelId="{F260C150-7B9A-4E4F-B2F3-B6E5F98BB64D}" type="pres">
      <dgm:prSet presAssocID="{DCF86817-C02B-45C0-BC37-14ED6BD10025}" presName="rect1" presStyleLbl="alignAcc1" presStyleIdx="0" presStyleCnt="3"/>
      <dgm:spPr/>
    </dgm:pt>
    <dgm:pt modelId="{35B0BCDD-3FD9-4C57-BFB4-0BF89C7BEFBD}" type="pres">
      <dgm:prSet presAssocID="{C638D32E-F4BD-4C35-B239-2BCC711288E5}" presName="vertSpace2" presStyleLbl="node1" presStyleIdx="0" presStyleCnt="3"/>
      <dgm:spPr/>
    </dgm:pt>
    <dgm:pt modelId="{131D8EE2-182D-466E-BC96-2746197E5680}" type="pres">
      <dgm:prSet presAssocID="{C638D32E-F4BD-4C35-B239-2BCC711288E5}" presName="circle2" presStyleLbl="node1" presStyleIdx="1" presStyleCnt="3"/>
      <dgm:spPr/>
    </dgm:pt>
    <dgm:pt modelId="{46D9BCC4-FF8B-4364-AA81-7CBD519F4985}" type="pres">
      <dgm:prSet presAssocID="{C638D32E-F4BD-4C35-B239-2BCC711288E5}" presName="rect2" presStyleLbl="alignAcc1" presStyleIdx="1" presStyleCnt="3"/>
      <dgm:spPr/>
    </dgm:pt>
    <dgm:pt modelId="{5D8F22DA-F946-4F0B-93C6-7D865FFFE9D4}" type="pres">
      <dgm:prSet presAssocID="{5A04DCD2-DD76-4F3F-B10F-318800E84689}" presName="vertSpace3" presStyleLbl="node1" presStyleIdx="1" presStyleCnt="3"/>
      <dgm:spPr/>
    </dgm:pt>
    <dgm:pt modelId="{F6DA38BC-2A02-4106-9504-A65F766E5437}" type="pres">
      <dgm:prSet presAssocID="{5A04DCD2-DD76-4F3F-B10F-318800E84689}" presName="circle3" presStyleLbl="node1" presStyleIdx="2" presStyleCnt="3"/>
      <dgm:spPr/>
    </dgm:pt>
    <dgm:pt modelId="{1B3FD1B4-B950-4991-A967-A01D98E72BD3}" type="pres">
      <dgm:prSet presAssocID="{5A04DCD2-DD76-4F3F-B10F-318800E84689}" presName="rect3" presStyleLbl="alignAcc1" presStyleIdx="2" presStyleCnt="3"/>
      <dgm:spPr/>
    </dgm:pt>
    <dgm:pt modelId="{D1411F43-FAC6-442A-9727-5D100C66F751}" type="pres">
      <dgm:prSet presAssocID="{DCF86817-C02B-45C0-BC37-14ED6BD10025}" presName="rect1ParTxNoCh" presStyleLbl="alignAcc1" presStyleIdx="2" presStyleCnt="3">
        <dgm:presLayoutVars>
          <dgm:chMax val="1"/>
          <dgm:bulletEnabled val="1"/>
        </dgm:presLayoutVars>
      </dgm:prSet>
      <dgm:spPr/>
    </dgm:pt>
    <dgm:pt modelId="{336C8DB8-8066-4DA6-9E08-467EC0BD9405}" type="pres">
      <dgm:prSet presAssocID="{C638D32E-F4BD-4C35-B239-2BCC711288E5}" presName="rect2ParTxNoCh" presStyleLbl="alignAcc1" presStyleIdx="2" presStyleCnt="3">
        <dgm:presLayoutVars>
          <dgm:chMax val="1"/>
          <dgm:bulletEnabled val="1"/>
        </dgm:presLayoutVars>
      </dgm:prSet>
      <dgm:spPr/>
    </dgm:pt>
    <dgm:pt modelId="{4D1BF038-6940-4DE0-A815-E2DA43575D03}" type="pres">
      <dgm:prSet presAssocID="{5A04DCD2-DD76-4F3F-B10F-318800E84689}" presName="rect3ParTxNoCh" presStyleLbl="alignAcc1" presStyleIdx="2" presStyleCnt="3">
        <dgm:presLayoutVars>
          <dgm:chMax val="1"/>
          <dgm:bulletEnabled val="1"/>
        </dgm:presLayoutVars>
      </dgm:prSet>
      <dgm:spPr/>
    </dgm:pt>
  </dgm:ptLst>
  <dgm:cxnLst>
    <dgm:cxn modelId="{585F8017-5CE1-4FEF-8D6E-2C2021315AEF}" type="presOf" srcId="{C638D32E-F4BD-4C35-B239-2BCC711288E5}" destId="{336C8DB8-8066-4DA6-9E08-467EC0BD9405}" srcOrd="1" destOrd="0" presId="urn:microsoft.com/office/officeart/2005/8/layout/target3"/>
    <dgm:cxn modelId="{EE33EE31-C141-4758-8075-27E3D17007C8}" type="presOf" srcId="{5A04DCD2-DD76-4F3F-B10F-318800E84689}" destId="{4D1BF038-6940-4DE0-A815-E2DA43575D03}" srcOrd="1" destOrd="0" presId="urn:microsoft.com/office/officeart/2005/8/layout/target3"/>
    <dgm:cxn modelId="{C1367A73-FC5F-4C00-A836-0CA22BEAD154}" type="presOf" srcId="{C638D32E-F4BD-4C35-B239-2BCC711288E5}" destId="{46D9BCC4-FF8B-4364-AA81-7CBD519F4985}" srcOrd="0" destOrd="0" presId="urn:microsoft.com/office/officeart/2005/8/layout/target3"/>
    <dgm:cxn modelId="{1F8DD673-CBC7-498F-B456-187198E6652A}" srcId="{13A1D055-6212-4999-AC81-5D143AD33CD9}" destId="{5A04DCD2-DD76-4F3F-B10F-318800E84689}" srcOrd="2" destOrd="0" parTransId="{F7DF635B-F794-4E18-959A-8563078893F7}" sibTransId="{88A8B0DA-C7D4-43A5-9266-A3EC74623529}"/>
    <dgm:cxn modelId="{88466854-94D2-41B2-A9CC-E15FF7810C09}" type="presOf" srcId="{5A04DCD2-DD76-4F3F-B10F-318800E84689}" destId="{1B3FD1B4-B950-4991-A967-A01D98E72BD3}" srcOrd="0" destOrd="0" presId="urn:microsoft.com/office/officeart/2005/8/layout/target3"/>
    <dgm:cxn modelId="{F5681777-A5B1-4C98-A27B-5077AEFE9ECD}" srcId="{13A1D055-6212-4999-AC81-5D143AD33CD9}" destId="{DCF86817-C02B-45C0-BC37-14ED6BD10025}" srcOrd="0" destOrd="0" parTransId="{3EEFF6AE-C9AB-46F1-9B62-575BBDFF6C2D}" sibTransId="{16678175-756B-4DD4-B4C3-A87FFF2DB14D}"/>
    <dgm:cxn modelId="{D05DD388-B9D4-4DFD-981B-E9D72E1293F3}" type="presOf" srcId="{DCF86817-C02B-45C0-BC37-14ED6BD10025}" destId="{D1411F43-FAC6-442A-9727-5D100C66F751}" srcOrd="1" destOrd="0" presId="urn:microsoft.com/office/officeart/2005/8/layout/target3"/>
    <dgm:cxn modelId="{E2475D9C-F066-47C3-B901-2B584029E32C}" type="presOf" srcId="{13A1D055-6212-4999-AC81-5D143AD33CD9}" destId="{EC4098F6-7F12-409B-B727-2C9F585A611C}" srcOrd="0" destOrd="0" presId="urn:microsoft.com/office/officeart/2005/8/layout/target3"/>
    <dgm:cxn modelId="{58A27DC9-B596-411E-BC1B-E50DD2075D4D}" type="presOf" srcId="{DCF86817-C02B-45C0-BC37-14ED6BD10025}" destId="{F260C150-7B9A-4E4F-B2F3-B6E5F98BB64D}" srcOrd="0" destOrd="0" presId="urn:microsoft.com/office/officeart/2005/8/layout/target3"/>
    <dgm:cxn modelId="{BFFD2CCB-E260-41D0-B3CD-A79EE359ECA1}" srcId="{13A1D055-6212-4999-AC81-5D143AD33CD9}" destId="{C638D32E-F4BD-4C35-B239-2BCC711288E5}" srcOrd="1" destOrd="0" parTransId="{BDBEB75A-B45E-4C08-AED2-E446CA1F0964}" sibTransId="{A1A34C42-1579-4741-88C6-F97E31C7EAAA}"/>
    <dgm:cxn modelId="{624B3764-8B33-446B-81B4-AE98E887D4FC}" type="presParOf" srcId="{EC4098F6-7F12-409B-B727-2C9F585A611C}" destId="{5CDE8EAE-7F50-4D27-925C-B6AFA5674DE2}" srcOrd="0" destOrd="0" presId="urn:microsoft.com/office/officeart/2005/8/layout/target3"/>
    <dgm:cxn modelId="{79DFD918-8641-4E10-A8B6-FF29D3C09A6A}" type="presParOf" srcId="{EC4098F6-7F12-409B-B727-2C9F585A611C}" destId="{C169E68D-D5C1-4763-9A1F-33A41046DF1D}" srcOrd="1" destOrd="0" presId="urn:microsoft.com/office/officeart/2005/8/layout/target3"/>
    <dgm:cxn modelId="{B9C65C1F-613D-412D-B26A-AFF9C4375719}" type="presParOf" srcId="{EC4098F6-7F12-409B-B727-2C9F585A611C}" destId="{F260C150-7B9A-4E4F-B2F3-B6E5F98BB64D}" srcOrd="2" destOrd="0" presId="urn:microsoft.com/office/officeart/2005/8/layout/target3"/>
    <dgm:cxn modelId="{7D21300F-3212-49FD-B0F9-40EEF6CB6156}" type="presParOf" srcId="{EC4098F6-7F12-409B-B727-2C9F585A611C}" destId="{35B0BCDD-3FD9-4C57-BFB4-0BF89C7BEFBD}" srcOrd="3" destOrd="0" presId="urn:microsoft.com/office/officeart/2005/8/layout/target3"/>
    <dgm:cxn modelId="{4DCE966D-AED4-4E92-B3C5-0E1486AFC772}" type="presParOf" srcId="{EC4098F6-7F12-409B-B727-2C9F585A611C}" destId="{131D8EE2-182D-466E-BC96-2746197E5680}" srcOrd="4" destOrd="0" presId="urn:microsoft.com/office/officeart/2005/8/layout/target3"/>
    <dgm:cxn modelId="{C19D3450-4C1C-48D3-AC40-F454059B0CAC}" type="presParOf" srcId="{EC4098F6-7F12-409B-B727-2C9F585A611C}" destId="{46D9BCC4-FF8B-4364-AA81-7CBD519F4985}" srcOrd="5" destOrd="0" presId="urn:microsoft.com/office/officeart/2005/8/layout/target3"/>
    <dgm:cxn modelId="{546F19A0-F33E-4000-96FB-EFF5ACFA149A}" type="presParOf" srcId="{EC4098F6-7F12-409B-B727-2C9F585A611C}" destId="{5D8F22DA-F946-4F0B-93C6-7D865FFFE9D4}" srcOrd="6" destOrd="0" presId="urn:microsoft.com/office/officeart/2005/8/layout/target3"/>
    <dgm:cxn modelId="{E287DC3D-3619-4B0B-AFFA-0BE3E2BF082B}" type="presParOf" srcId="{EC4098F6-7F12-409B-B727-2C9F585A611C}" destId="{F6DA38BC-2A02-4106-9504-A65F766E5437}" srcOrd="7" destOrd="0" presId="urn:microsoft.com/office/officeart/2005/8/layout/target3"/>
    <dgm:cxn modelId="{BE68C20D-35B1-4E6C-8ADC-49BB2B3202B8}" type="presParOf" srcId="{EC4098F6-7F12-409B-B727-2C9F585A611C}" destId="{1B3FD1B4-B950-4991-A967-A01D98E72BD3}" srcOrd="8" destOrd="0" presId="urn:microsoft.com/office/officeart/2005/8/layout/target3"/>
    <dgm:cxn modelId="{8BA1B9CB-E0A4-4B8D-B99E-29848E482BE0}" type="presParOf" srcId="{EC4098F6-7F12-409B-B727-2C9F585A611C}" destId="{D1411F43-FAC6-442A-9727-5D100C66F751}" srcOrd="9" destOrd="0" presId="urn:microsoft.com/office/officeart/2005/8/layout/target3"/>
    <dgm:cxn modelId="{3688D4FF-2766-4737-A754-7A2E3C4B5DDB}" type="presParOf" srcId="{EC4098F6-7F12-409B-B727-2C9F585A611C}" destId="{336C8DB8-8066-4DA6-9E08-467EC0BD9405}" srcOrd="10" destOrd="0" presId="urn:microsoft.com/office/officeart/2005/8/layout/target3"/>
    <dgm:cxn modelId="{401D658F-FAA9-4E06-881A-A8649AB2CBAB}" type="presParOf" srcId="{EC4098F6-7F12-409B-B727-2C9F585A611C}" destId="{4D1BF038-6940-4DE0-A815-E2DA43575D03}" srcOrd="11"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7C3A02-CA09-447F-B39C-7ECFB0C847E1}" type="doc">
      <dgm:prSet loTypeId="urn:microsoft.com/office/officeart/2005/8/layout/cycle8" loCatId="cycle" qsTypeId="urn:microsoft.com/office/officeart/2005/8/quickstyle/simple1" qsCatId="simple" csTypeId="urn:microsoft.com/office/officeart/2005/8/colors/colorful2" csCatId="colorful" phldr="1"/>
      <dgm:spPr/>
    </dgm:pt>
    <dgm:pt modelId="{3FA5CF8F-C883-433C-8D4B-9A9AF6F0E374}">
      <dgm:prSet phldrT="[Texto]"/>
      <dgm:spPr/>
      <dgm:t>
        <a:bodyPr/>
        <a:lstStyle/>
        <a:p>
          <a:r>
            <a:rPr lang="pt-BR" b="0" i="1" dirty="0" err="1"/>
            <a:t>Receptio</a:t>
          </a:r>
          <a:endParaRPr lang="pt-BR" b="0" i="1" dirty="0"/>
        </a:p>
      </dgm:t>
    </dgm:pt>
    <dgm:pt modelId="{78DD5D8E-D0F7-48E2-9DE1-5519D20FB7A8}" type="parTrans" cxnId="{376EFBFE-1CA3-4DD4-B5DC-07DD57EFC40B}">
      <dgm:prSet/>
      <dgm:spPr/>
      <dgm:t>
        <a:bodyPr/>
        <a:lstStyle/>
        <a:p>
          <a:endParaRPr lang="pt-BR" b="0" i="1"/>
        </a:p>
      </dgm:t>
    </dgm:pt>
    <dgm:pt modelId="{CCD863EF-10DB-4DF4-92A0-EAC22B0D911D}" type="sibTrans" cxnId="{376EFBFE-1CA3-4DD4-B5DC-07DD57EFC40B}">
      <dgm:prSet/>
      <dgm:spPr/>
      <dgm:t>
        <a:bodyPr/>
        <a:lstStyle/>
        <a:p>
          <a:endParaRPr lang="pt-BR" b="0" i="1"/>
        </a:p>
      </dgm:t>
    </dgm:pt>
    <dgm:pt modelId="{05022C7A-C7FC-4D03-87E6-31051675F483}">
      <dgm:prSet phldrT="[Texto]"/>
      <dgm:spPr/>
      <dgm:t>
        <a:bodyPr/>
        <a:lstStyle/>
        <a:p>
          <a:r>
            <a:rPr lang="pt-BR" b="0" i="1" dirty="0" err="1"/>
            <a:t>Traditio</a:t>
          </a:r>
          <a:endParaRPr lang="pt-BR" b="0" i="1" dirty="0"/>
        </a:p>
      </dgm:t>
    </dgm:pt>
    <dgm:pt modelId="{A8EC8E4E-B16C-401E-9F62-55D299DD08B9}" type="parTrans" cxnId="{43C95A2F-0543-4D29-AB5A-21221327EB92}">
      <dgm:prSet/>
      <dgm:spPr/>
      <dgm:t>
        <a:bodyPr/>
        <a:lstStyle/>
        <a:p>
          <a:endParaRPr lang="pt-BR" b="0" i="1"/>
        </a:p>
      </dgm:t>
    </dgm:pt>
    <dgm:pt modelId="{2222C693-B4FF-4F98-B6A6-A7189321E571}" type="sibTrans" cxnId="{43C95A2F-0543-4D29-AB5A-21221327EB92}">
      <dgm:prSet/>
      <dgm:spPr/>
      <dgm:t>
        <a:bodyPr/>
        <a:lstStyle/>
        <a:p>
          <a:endParaRPr lang="pt-BR" b="0" i="1"/>
        </a:p>
      </dgm:t>
    </dgm:pt>
    <dgm:pt modelId="{4B699CDF-83BE-475C-961D-10D8454E1C76}">
      <dgm:prSet phldrT="[Texto]"/>
      <dgm:spPr/>
      <dgm:t>
        <a:bodyPr/>
        <a:lstStyle/>
        <a:p>
          <a:r>
            <a:rPr lang="pt-BR" b="0" i="1" dirty="0" err="1"/>
            <a:t>Traditio</a:t>
          </a:r>
          <a:endParaRPr lang="pt-BR" b="0" i="1" dirty="0"/>
        </a:p>
      </dgm:t>
    </dgm:pt>
    <dgm:pt modelId="{3968C299-B4EE-468D-8A95-A723C97EB3DD}" type="parTrans" cxnId="{E6080721-5A0E-4ED8-8FD8-5D65798CCAB0}">
      <dgm:prSet/>
      <dgm:spPr/>
      <dgm:t>
        <a:bodyPr/>
        <a:lstStyle/>
        <a:p>
          <a:endParaRPr lang="pt-BR" b="0" i="1"/>
        </a:p>
      </dgm:t>
    </dgm:pt>
    <dgm:pt modelId="{DFDDD87D-4B85-449D-AC95-0C1C23153890}" type="sibTrans" cxnId="{E6080721-5A0E-4ED8-8FD8-5D65798CCAB0}">
      <dgm:prSet/>
      <dgm:spPr/>
      <dgm:t>
        <a:bodyPr/>
        <a:lstStyle/>
        <a:p>
          <a:endParaRPr lang="pt-BR" b="0" i="1"/>
        </a:p>
      </dgm:t>
    </dgm:pt>
    <dgm:pt modelId="{E167B7BD-EBF9-4B04-AEFF-B6663E92906E}" type="pres">
      <dgm:prSet presAssocID="{CC7C3A02-CA09-447F-B39C-7ECFB0C847E1}" presName="compositeShape" presStyleCnt="0">
        <dgm:presLayoutVars>
          <dgm:chMax val="7"/>
          <dgm:dir/>
          <dgm:resizeHandles val="exact"/>
        </dgm:presLayoutVars>
      </dgm:prSet>
      <dgm:spPr/>
    </dgm:pt>
    <dgm:pt modelId="{DB420CCC-03F7-4DEF-8C45-1ACDD7CE8FF1}" type="pres">
      <dgm:prSet presAssocID="{CC7C3A02-CA09-447F-B39C-7ECFB0C847E1}" presName="wedge1" presStyleLbl="node1" presStyleIdx="0" presStyleCnt="3"/>
      <dgm:spPr/>
    </dgm:pt>
    <dgm:pt modelId="{A4EB7912-9ACA-4B58-977D-7EAAC23A6F36}" type="pres">
      <dgm:prSet presAssocID="{CC7C3A02-CA09-447F-B39C-7ECFB0C847E1}" presName="dummy1a" presStyleCnt="0"/>
      <dgm:spPr/>
    </dgm:pt>
    <dgm:pt modelId="{D34203C4-CBEB-4D3C-AE45-B41E479CEC53}" type="pres">
      <dgm:prSet presAssocID="{CC7C3A02-CA09-447F-B39C-7ECFB0C847E1}" presName="dummy1b" presStyleCnt="0"/>
      <dgm:spPr/>
    </dgm:pt>
    <dgm:pt modelId="{306A4941-8824-41C2-967C-113EDFD53CF8}" type="pres">
      <dgm:prSet presAssocID="{CC7C3A02-CA09-447F-B39C-7ECFB0C847E1}" presName="wedge1Tx" presStyleLbl="node1" presStyleIdx="0" presStyleCnt="3">
        <dgm:presLayoutVars>
          <dgm:chMax val="0"/>
          <dgm:chPref val="0"/>
          <dgm:bulletEnabled val="1"/>
        </dgm:presLayoutVars>
      </dgm:prSet>
      <dgm:spPr/>
    </dgm:pt>
    <dgm:pt modelId="{EDF8FA0F-F761-4A7F-804E-CF91E76336DF}" type="pres">
      <dgm:prSet presAssocID="{CC7C3A02-CA09-447F-B39C-7ECFB0C847E1}" presName="wedge2" presStyleLbl="node1" presStyleIdx="1" presStyleCnt="3"/>
      <dgm:spPr/>
    </dgm:pt>
    <dgm:pt modelId="{E6784F2F-526A-43D7-A02A-C7ED0B5945C8}" type="pres">
      <dgm:prSet presAssocID="{CC7C3A02-CA09-447F-B39C-7ECFB0C847E1}" presName="dummy2a" presStyleCnt="0"/>
      <dgm:spPr/>
    </dgm:pt>
    <dgm:pt modelId="{02E52EE0-8BAD-4835-BD0D-64630B3C8CDF}" type="pres">
      <dgm:prSet presAssocID="{CC7C3A02-CA09-447F-B39C-7ECFB0C847E1}" presName="dummy2b" presStyleCnt="0"/>
      <dgm:spPr/>
    </dgm:pt>
    <dgm:pt modelId="{7CDFB1C8-5228-4073-B00D-6CC2113D93AC}" type="pres">
      <dgm:prSet presAssocID="{CC7C3A02-CA09-447F-B39C-7ECFB0C847E1}" presName="wedge2Tx" presStyleLbl="node1" presStyleIdx="1" presStyleCnt="3">
        <dgm:presLayoutVars>
          <dgm:chMax val="0"/>
          <dgm:chPref val="0"/>
          <dgm:bulletEnabled val="1"/>
        </dgm:presLayoutVars>
      </dgm:prSet>
      <dgm:spPr/>
    </dgm:pt>
    <dgm:pt modelId="{C8FA9564-6015-4583-A5BF-844147A1C6D2}" type="pres">
      <dgm:prSet presAssocID="{CC7C3A02-CA09-447F-B39C-7ECFB0C847E1}" presName="wedge3" presStyleLbl="node1" presStyleIdx="2" presStyleCnt="3"/>
      <dgm:spPr/>
    </dgm:pt>
    <dgm:pt modelId="{EAB54DFC-78A4-491C-8CA1-B6087D20D78F}" type="pres">
      <dgm:prSet presAssocID="{CC7C3A02-CA09-447F-B39C-7ECFB0C847E1}" presName="dummy3a" presStyleCnt="0"/>
      <dgm:spPr/>
    </dgm:pt>
    <dgm:pt modelId="{84856C8C-777C-4796-B7B8-CDABDA671EFD}" type="pres">
      <dgm:prSet presAssocID="{CC7C3A02-CA09-447F-B39C-7ECFB0C847E1}" presName="dummy3b" presStyleCnt="0"/>
      <dgm:spPr/>
    </dgm:pt>
    <dgm:pt modelId="{F5DFBF96-020D-45B8-93D0-4E15FC3C1DD6}" type="pres">
      <dgm:prSet presAssocID="{CC7C3A02-CA09-447F-B39C-7ECFB0C847E1}" presName="wedge3Tx" presStyleLbl="node1" presStyleIdx="2" presStyleCnt="3">
        <dgm:presLayoutVars>
          <dgm:chMax val="0"/>
          <dgm:chPref val="0"/>
          <dgm:bulletEnabled val="1"/>
        </dgm:presLayoutVars>
      </dgm:prSet>
      <dgm:spPr/>
    </dgm:pt>
    <dgm:pt modelId="{7656407E-F13A-4143-B92B-68967D8C6000}" type="pres">
      <dgm:prSet presAssocID="{CCD863EF-10DB-4DF4-92A0-EAC22B0D911D}" presName="arrowWedge1" presStyleLbl="fgSibTrans2D1" presStyleIdx="0" presStyleCnt="3"/>
      <dgm:spPr>
        <a:solidFill>
          <a:schemeClr val="accent1">
            <a:lumMod val="75000"/>
          </a:schemeClr>
        </a:solidFill>
      </dgm:spPr>
    </dgm:pt>
    <dgm:pt modelId="{974CDC3B-C6BE-4B33-B0A2-F5262CA4A16A}" type="pres">
      <dgm:prSet presAssocID="{2222C693-B4FF-4F98-B6A6-A7189321E571}" presName="arrowWedge2" presStyleLbl="fgSibTrans2D1" presStyleIdx="1" presStyleCnt="3"/>
      <dgm:spPr>
        <a:solidFill>
          <a:schemeClr val="accent1">
            <a:lumMod val="75000"/>
          </a:schemeClr>
        </a:solidFill>
      </dgm:spPr>
    </dgm:pt>
    <dgm:pt modelId="{365DDA77-8061-4CC5-A263-B92CEF1FBF35}" type="pres">
      <dgm:prSet presAssocID="{DFDDD87D-4B85-449D-AC95-0C1C23153890}" presName="arrowWedge3" presStyleLbl="fgSibTrans2D1" presStyleIdx="2" presStyleCnt="3"/>
      <dgm:spPr>
        <a:solidFill>
          <a:schemeClr val="accent1">
            <a:lumMod val="75000"/>
          </a:schemeClr>
        </a:solidFill>
      </dgm:spPr>
    </dgm:pt>
  </dgm:ptLst>
  <dgm:cxnLst>
    <dgm:cxn modelId="{E6080721-5A0E-4ED8-8FD8-5D65798CCAB0}" srcId="{CC7C3A02-CA09-447F-B39C-7ECFB0C847E1}" destId="{4B699CDF-83BE-475C-961D-10D8454E1C76}" srcOrd="2" destOrd="0" parTransId="{3968C299-B4EE-468D-8A95-A723C97EB3DD}" sibTransId="{DFDDD87D-4B85-449D-AC95-0C1C23153890}"/>
    <dgm:cxn modelId="{43C95A2F-0543-4D29-AB5A-21221327EB92}" srcId="{CC7C3A02-CA09-447F-B39C-7ECFB0C847E1}" destId="{05022C7A-C7FC-4D03-87E6-31051675F483}" srcOrd="1" destOrd="0" parTransId="{A8EC8E4E-B16C-401E-9F62-55D299DD08B9}" sibTransId="{2222C693-B4FF-4F98-B6A6-A7189321E571}"/>
    <dgm:cxn modelId="{F3A1E55D-EA5D-45CB-971F-332AC537FA5B}" type="presOf" srcId="{4B699CDF-83BE-475C-961D-10D8454E1C76}" destId="{C8FA9564-6015-4583-A5BF-844147A1C6D2}" srcOrd="0" destOrd="0" presId="urn:microsoft.com/office/officeart/2005/8/layout/cycle8"/>
    <dgm:cxn modelId="{1F26F149-9A5E-4069-BADC-E6A2A2707849}" type="presOf" srcId="{4B699CDF-83BE-475C-961D-10D8454E1C76}" destId="{F5DFBF96-020D-45B8-93D0-4E15FC3C1DD6}" srcOrd="1" destOrd="0" presId="urn:microsoft.com/office/officeart/2005/8/layout/cycle8"/>
    <dgm:cxn modelId="{20A90C50-2348-4DE2-A9BF-290F612CF4FB}" type="presOf" srcId="{05022C7A-C7FC-4D03-87E6-31051675F483}" destId="{EDF8FA0F-F761-4A7F-804E-CF91E76336DF}" srcOrd="0" destOrd="0" presId="urn:microsoft.com/office/officeart/2005/8/layout/cycle8"/>
    <dgm:cxn modelId="{6796339B-34F7-4F04-9D8B-5D9D29A03622}" type="presOf" srcId="{3FA5CF8F-C883-433C-8D4B-9A9AF6F0E374}" destId="{DB420CCC-03F7-4DEF-8C45-1ACDD7CE8FF1}" srcOrd="0" destOrd="0" presId="urn:microsoft.com/office/officeart/2005/8/layout/cycle8"/>
    <dgm:cxn modelId="{B3399DDE-DF27-437F-A013-4DE8606BB51A}" type="presOf" srcId="{CC7C3A02-CA09-447F-B39C-7ECFB0C847E1}" destId="{E167B7BD-EBF9-4B04-AEFF-B6663E92906E}" srcOrd="0" destOrd="0" presId="urn:microsoft.com/office/officeart/2005/8/layout/cycle8"/>
    <dgm:cxn modelId="{3AC52FEB-5E13-4989-8F60-EF331CDFDFE9}" type="presOf" srcId="{3FA5CF8F-C883-433C-8D4B-9A9AF6F0E374}" destId="{306A4941-8824-41C2-967C-113EDFD53CF8}" srcOrd="1" destOrd="0" presId="urn:microsoft.com/office/officeart/2005/8/layout/cycle8"/>
    <dgm:cxn modelId="{824C53ED-BD35-4049-8409-EE439D5E24F8}" type="presOf" srcId="{05022C7A-C7FC-4D03-87E6-31051675F483}" destId="{7CDFB1C8-5228-4073-B00D-6CC2113D93AC}" srcOrd="1" destOrd="0" presId="urn:microsoft.com/office/officeart/2005/8/layout/cycle8"/>
    <dgm:cxn modelId="{376EFBFE-1CA3-4DD4-B5DC-07DD57EFC40B}" srcId="{CC7C3A02-CA09-447F-B39C-7ECFB0C847E1}" destId="{3FA5CF8F-C883-433C-8D4B-9A9AF6F0E374}" srcOrd="0" destOrd="0" parTransId="{78DD5D8E-D0F7-48E2-9DE1-5519D20FB7A8}" sibTransId="{CCD863EF-10DB-4DF4-92A0-EAC22B0D911D}"/>
    <dgm:cxn modelId="{F15B0B3E-A05B-464E-B3B1-D01FA73C5414}" type="presParOf" srcId="{E167B7BD-EBF9-4B04-AEFF-B6663E92906E}" destId="{DB420CCC-03F7-4DEF-8C45-1ACDD7CE8FF1}" srcOrd="0" destOrd="0" presId="urn:microsoft.com/office/officeart/2005/8/layout/cycle8"/>
    <dgm:cxn modelId="{18E82AA5-813C-4B2B-A194-A0ACA1CDDA3D}" type="presParOf" srcId="{E167B7BD-EBF9-4B04-AEFF-B6663E92906E}" destId="{A4EB7912-9ACA-4B58-977D-7EAAC23A6F36}" srcOrd="1" destOrd="0" presId="urn:microsoft.com/office/officeart/2005/8/layout/cycle8"/>
    <dgm:cxn modelId="{C69B7891-305E-4F6C-BC6C-219304D7E823}" type="presParOf" srcId="{E167B7BD-EBF9-4B04-AEFF-B6663E92906E}" destId="{D34203C4-CBEB-4D3C-AE45-B41E479CEC53}" srcOrd="2" destOrd="0" presId="urn:microsoft.com/office/officeart/2005/8/layout/cycle8"/>
    <dgm:cxn modelId="{1866A9AC-AD94-4151-AF53-B14570ECA3F2}" type="presParOf" srcId="{E167B7BD-EBF9-4B04-AEFF-B6663E92906E}" destId="{306A4941-8824-41C2-967C-113EDFD53CF8}" srcOrd="3" destOrd="0" presId="urn:microsoft.com/office/officeart/2005/8/layout/cycle8"/>
    <dgm:cxn modelId="{4CD00330-8C19-47FF-9571-E9044042BE3C}" type="presParOf" srcId="{E167B7BD-EBF9-4B04-AEFF-B6663E92906E}" destId="{EDF8FA0F-F761-4A7F-804E-CF91E76336DF}" srcOrd="4" destOrd="0" presId="urn:microsoft.com/office/officeart/2005/8/layout/cycle8"/>
    <dgm:cxn modelId="{1C67E48A-F565-4663-9EE5-4D02975497F2}" type="presParOf" srcId="{E167B7BD-EBF9-4B04-AEFF-B6663E92906E}" destId="{E6784F2F-526A-43D7-A02A-C7ED0B5945C8}" srcOrd="5" destOrd="0" presId="urn:microsoft.com/office/officeart/2005/8/layout/cycle8"/>
    <dgm:cxn modelId="{3CB071D4-2065-4153-B488-F82151D76569}" type="presParOf" srcId="{E167B7BD-EBF9-4B04-AEFF-B6663E92906E}" destId="{02E52EE0-8BAD-4835-BD0D-64630B3C8CDF}" srcOrd="6" destOrd="0" presId="urn:microsoft.com/office/officeart/2005/8/layout/cycle8"/>
    <dgm:cxn modelId="{D27F2E15-2272-4FFC-9A85-E1C2E4750464}" type="presParOf" srcId="{E167B7BD-EBF9-4B04-AEFF-B6663E92906E}" destId="{7CDFB1C8-5228-4073-B00D-6CC2113D93AC}" srcOrd="7" destOrd="0" presId="urn:microsoft.com/office/officeart/2005/8/layout/cycle8"/>
    <dgm:cxn modelId="{B37F8BE1-5B26-4AC0-AD45-E37CEED63477}" type="presParOf" srcId="{E167B7BD-EBF9-4B04-AEFF-B6663E92906E}" destId="{C8FA9564-6015-4583-A5BF-844147A1C6D2}" srcOrd="8" destOrd="0" presId="urn:microsoft.com/office/officeart/2005/8/layout/cycle8"/>
    <dgm:cxn modelId="{19B6A7AA-3C78-4329-91A1-BC089C8194B5}" type="presParOf" srcId="{E167B7BD-EBF9-4B04-AEFF-B6663E92906E}" destId="{EAB54DFC-78A4-491C-8CA1-B6087D20D78F}" srcOrd="9" destOrd="0" presId="urn:microsoft.com/office/officeart/2005/8/layout/cycle8"/>
    <dgm:cxn modelId="{512A6A15-2902-40B3-8FF9-817128FFF820}" type="presParOf" srcId="{E167B7BD-EBF9-4B04-AEFF-B6663E92906E}" destId="{84856C8C-777C-4796-B7B8-CDABDA671EFD}" srcOrd="10" destOrd="0" presId="urn:microsoft.com/office/officeart/2005/8/layout/cycle8"/>
    <dgm:cxn modelId="{6AABF1EF-71A2-401D-B486-5A8C62D90AF9}" type="presParOf" srcId="{E167B7BD-EBF9-4B04-AEFF-B6663E92906E}" destId="{F5DFBF96-020D-45B8-93D0-4E15FC3C1DD6}" srcOrd="11" destOrd="0" presId="urn:microsoft.com/office/officeart/2005/8/layout/cycle8"/>
    <dgm:cxn modelId="{D93691FB-9FA4-4353-BF30-6B6DB918D338}" type="presParOf" srcId="{E167B7BD-EBF9-4B04-AEFF-B6663E92906E}" destId="{7656407E-F13A-4143-B92B-68967D8C6000}" srcOrd="12" destOrd="0" presId="urn:microsoft.com/office/officeart/2005/8/layout/cycle8"/>
    <dgm:cxn modelId="{95BA7201-D301-409A-9F01-031003DF78AF}" type="presParOf" srcId="{E167B7BD-EBF9-4B04-AEFF-B6663E92906E}" destId="{974CDC3B-C6BE-4B33-B0A2-F5262CA4A16A}" srcOrd="13" destOrd="0" presId="urn:microsoft.com/office/officeart/2005/8/layout/cycle8"/>
    <dgm:cxn modelId="{CAF77F25-A456-4DD7-A6BA-43A4B86E8E53}" type="presParOf" srcId="{E167B7BD-EBF9-4B04-AEFF-B6663E92906E}" destId="{365DDA77-8061-4CC5-A263-B92CEF1FBF35}"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BF42AB-4B0E-449D-BF12-CB310DCD91CD}">
      <dsp:nvSpPr>
        <dsp:cNvPr id="0" name=""/>
        <dsp:cNvSpPr/>
      </dsp:nvSpPr>
      <dsp:spPr>
        <a:xfrm>
          <a:off x="145167" y="563853"/>
          <a:ext cx="1348237" cy="79937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b="1" kern="1200" dirty="0"/>
            <a:t>Início</a:t>
          </a:r>
        </a:p>
        <a:p>
          <a:pPr marL="0" lvl="0" indent="0" algn="ctr" defTabSz="800100">
            <a:lnSpc>
              <a:spcPct val="90000"/>
            </a:lnSpc>
            <a:spcBef>
              <a:spcPct val="0"/>
            </a:spcBef>
            <a:spcAft>
              <a:spcPct val="35000"/>
            </a:spcAft>
            <a:buNone/>
          </a:pPr>
          <a:r>
            <a:rPr lang="pt-BR" sz="1800" b="1" kern="1200" dirty="0"/>
            <a:t>20/05/325</a:t>
          </a:r>
        </a:p>
      </dsp:txBody>
      <dsp:txXfrm>
        <a:off x="184189" y="602875"/>
        <a:ext cx="1270193" cy="721332"/>
      </dsp:txXfrm>
    </dsp:sp>
    <dsp:sp modelId="{E99120A9-784A-40E4-8CE7-835A46504F3B}">
      <dsp:nvSpPr>
        <dsp:cNvPr id="0" name=""/>
        <dsp:cNvSpPr/>
      </dsp:nvSpPr>
      <dsp:spPr>
        <a:xfrm>
          <a:off x="819286" y="172237"/>
          <a:ext cx="1582608" cy="1582608"/>
        </a:xfrm>
        <a:custGeom>
          <a:avLst/>
          <a:gdLst/>
          <a:ahLst/>
          <a:cxnLst/>
          <a:rect l="0" t="0" r="0" b="0"/>
          <a:pathLst>
            <a:path>
              <a:moveTo>
                <a:pt x="115361" y="379887"/>
              </a:moveTo>
              <a:arcTo wR="791304" hR="791304" stAng="12679622" swAng="704075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F40FCFD-3B07-4A99-9C2A-BCE8F7BE38FF}">
      <dsp:nvSpPr>
        <dsp:cNvPr id="0" name=""/>
        <dsp:cNvSpPr/>
      </dsp:nvSpPr>
      <dsp:spPr>
        <a:xfrm>
          <a:off x="1727776" y="563853"/>
          <a:ext cx="1348237" cy="79937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t-BR" sz="1800" b="1" kern="1200" dirty="0"/>
            <a:t>Fim</a:t>
          </a:r>
        </a:p>
        <a:p>
          <a:pPr marL="0" lvl="0" indent="0" algn="ctr" defTabSz="800100">
            <a:lnSpc>
              <a:spcPct val="90000"/>
            </a:lnSpc>
            <a:spcBef>
              <a:spcPct val="0"/>
            </a:spcBef>
            <a:spcAft>
              <a:spcPct val="35000"/>
            </a:spcAft>
            <a:buNone/>
          </a:pPr>
          <a:r>
            <a:rPr lang="pt-BR" sz="1800" b="1" kern="1200" dirty="0">
              <a:latin typeface="+mn-lt"/>
            </a:rPr>
            <a:t>25/07/325</a:t>
          </a:r>
          <a:endParaRPr lang="pt-BR" sz="1800" kern="1200" dirty="0">
            <a:latin typeface="+mn-lt"/>
          </a:endParaRPr>
        </a:p>
      </dsp:txBody>
      <dsp:txXfrm>
        <a:off x="1766798" y="602875"/>
        <a:ext cx="1270193" cy="721332"/>
      </dsp:txXfrm>
    </dsp:sp>
    <dsp:sp modelId="{B49935AC-7A41-44F1-BAAB-5E880F341CC6}">
      <dsp:nvSpPr>
        <dsp:cNvPr id="0" name=""/>
        <dsp:cNvSpPr/>
      </dsp:nvSpPr>
      <dsp:spPr>
        <a:xfrm>
          <a:off x="819286" y="172237"/>
          <a:ext cx="1582608" cy="1582608"/>
        </a:xfrm>
        <a:custGeom>
          <a:avLst/>
          <a:gdLst/>
          <a:ahLst/>
          <a:cxnLst/>
          <a:rect l="0" t="0" r="0" b="0"/>
          <a:pathLst>
            <a:path>
              <a:moveTo>
                <a:pt x="1467247" y="1202720"/>
              </a:moveTo>
              <a:arcTo wR="791304" hR="791304" stAng="1879622" swAng="704075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DE8EAE-7F50-4D27-925C-B6AFA5674DE2}">
      <dsp:nvSpPr>
        <dsp:cNvPr id="0" name=""/>
        <dsp:cNvSpPr/>
      </dsp:nvSpPr>
      <dsp:spPr>
        <a:xfrm>
          <a:off x="0" y="287173"/>
          <a:ext cx="2945475" cy="2945475"/>
        </a:xfrm>
        <a:prstGeom prst="pie">
          <a:avLst>
            <a:gd name="adj1" fmla="val 5400000"/>
            <a:gd name="adj2" fmla="val 1620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60C150-7B9A-4E4F-B2F3-B6E5F98BB64D}">
      <dsp:nvSpPr>
        <dsp:cNvPr id="0" name=""/>
        <dsp:cNvSpPr/>
      </dsp:nvSpPr>
      <dsp:spPr>
        <a:xfrm>
          <a:off x="1472737" y="287173"/>
          <a:ext cx="3436388" cy="2945475"/>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pt-BR" sz="2000" b="1" kern="1200" dirty="0"/>
            <a:t>Uno</a:t>
          </a:r>
          <a:r>
            <a:rPr lang="pt-BR" sz="2000" kern="1200" dirty="0"/>
            <a:t> - Princípio primeiro, abstrato e indeterminado.</a:t>
          </a:r>
        </a:p>
      </dsp:txBody>
      <dsp:txXfrm>
        <a:off x="1472737" y="287173"/>
        <a:ext cx="3436388" cy="883644"/>
      </dsp:txXfrm>
    </dsp:sp>
    <dsp:sp modelId="{131D8EE2-182D-466E-BC96-2746197E5680}">
      <dsp:nvSpPr>
        <dsp:cNvPr id="0" name=""/>
        <dsp:cNvSpPr/>
      </dsp:nvSpPr>
      <dsp:spPr>
        <a:xfrm>
          <a:off x="515459" y="1170818"/>
          <a:ext cx="1914557" cy="1914557"/>
        </a:xfrm>
        <a:prstGeom prst="pie">
          <a:avLst>
            <a:gd name="adj1" fmla="val 5400000"/>
            <a:gd name="adj2" fmla="val 16200000"/>
          </a:avLst>
        </a:prstGeom>
        <a:solidFill>
          <a:schemeClr val="accent2">
            <a:hueOff val="479033"/>
            <a:satOff val="-2738"/>
            <a:lumOff val="264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D9BCC4-FF8B-4364-AA81-7CBD519F4985}">
      <dsp:nvSpPr>
        <dsp:cNvPr id="0" name=""/>
        <dsp:cNvSpPr/>
      </dsp:nvSpPr>
      <dsp:spPr>
        <a:xfrm>
          <a:off x="1472737" y="1170818"/>
          <a:ext cx="3436388" cy="1914557"/>
        </a:xfrm>
        <a:prstGeom prst="rect">
          <a:avLst/>
        </a:prstGeom>
        <a:solidFill>
          <a:schemeClr val="lt1">
            <a:alpha val="90000"/>
            <a:hueOff val="0"/>
            <a:satOff val="0"/>
            <a:lumOff val="0"/>
            <a:alphaOff val="0"/>
          </a:schemeClr>
        </a:solidFill>
        <a:ln w="15875" cap="flat" cmpd="sng" algn="ctr">
          <a:solidFill>
            <a:schemeClr val="accent2">
              <a:hueOff val="479033"/>
              <a:satOff val="-2738"/>
              <a:lumOff val="26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pt-BR" sz="2000" b="1" kern="1200" dirty="0"/>
            <a:t>Intelecto (</a:t>
          </a:r>
          <a:r>
            <a:rPr lang="pt-BR" sz="2000" b="1" kern="1200" dirty="0" err="1"/>
            <a:t>nous</a:t>
          </a:r>
          <a:r>
            <a:rPr lang="pt-BR" sz="2000" b="1" kern="1200" dirty="0"/>
            <a:t>)</a:t>
          </a:r>
          <a:r>
            <a:rPr lang="pt-BR" sz="2000" kern="1200" dirty="0"/>
            <a:t> -  É o nível do ser e do pensamento.</a:t>
          </a:r>
        </a:p>
      </dsp:txBody>
      <dsp:txXfrm>
        <a:off x="1472737" y="1170818"/>
        <a:ext cx="3436388" cy="883641"/>
      </dsp:txXfrm>
    </dsp:sp>
    <dsp:sp modelId="{F6DA38BC-2A02-4106-9504-A65F766E5437}">
      <dsp:nvSpPr>
        <dsp:cNvPr id="0" name=""/>
        <dsp:cNvSpPr/>
      </dsp:nvSpPr>
      <dsp:spPr>
        <a:xfrm>
          <a:off x="1030916" y="2054459"/>
          <a:ext cx="883641" cy="883641"/>
        </a:xfrm>
        <a:prstGeom prst="pie">
          <a:avLst>
            <a:gd name="adj1" fmla="val 5400000"/>
            <a:gd name="adj2" fmla="val 16200000"/>
          </a:avLst>
        </a:prstGeom>
        <a:solidFill>
          <a:schemeClr val="accent2">
            <a:hueOff val="958067"/>
            <a:satOff val="-5475"/>
            <a:lumOff val="529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3FD1B4-B950-4991-A967-A01D98E72BD3}">
      <dsp:nvSpPr>
        <dsp:cNvPr id="0" name=""/>
        <dsp:cNvSpPr/>
      </dsp:nvSpPr>
      <dsp:spPr>
        <a:xfrm>
          <a:off x="1472737" y="2054459"/>
          <a:ext cx="3436388" cy="883641"/>
        </a:xfrm>
        <a:prstGeom prst="rect">
          <a:avLst/>
        </a:prstGeom>
        <a:solidFill>
          <a:schemeClr val="lt1">
            <a:alpha val="90000"/>
            <a:hueOff val="0"/>
            <a:satOff val="0"/>
            <a:lumOff val="0"/>
            <a:alphaOff val="0"/>
          </a:schemeClr>
        </a:solidFill>
        <a:ln w="15875" cap="flat" cmpd="sng" algn="ctr">
          <a:solidFill>
            <a:schemeClr val="accent2">
              <a:hueOff val="958067"/>
              <a:satOff val="-5475"/>
              <a:lumOff val="529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pt-BR" sz="2000" b="1" kern="1200" dirty="0"/>
            <a:t>Alma do Mundo (</a:t>
          </a:r>
          <a:r>
            <a:rPr lang="pt-BR" sz="2000" b="1" kern="1200" dirty="0" err="1"/>
            <a:t>Psiché</a:t>
          </a:r>
          <a:r>
            <a:rPr lang="pt-BR" sz="2000" b="1" kern="1200" dirty="0"/>
            <a:t>)</a:t>
          </a:r>
          <a:r>
            <a:rPr lang="pt-BR" sz="2000" kern="1200" dirty="0"/>
            <a:t> - Une o mundo inteligível com o mundo sensível.</a:t>
          </a:r>
        </a:p>
      </dsp:txBody>
      <dsp:txXfrm>
        <a:off x="1472737" y="2054459"/>
        <a:ext cx="3436388" cy="8836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420CCC-03F7-4DEF-8C45-1ACDD7CE8FF1}">
      <dsp:nvSpPr>
        <dsp:cNvPr id="0" name=""/>
        <dsp:cNvSpPr/>
      </dsp:nvSpPr>
      <dsp:spPr>
        <a:xfrm>
          <a:off x="1041463" y="174046"/>
          <a:ext cx="2249210" cy="2249210"/>
        </a:xfrm>
        <a:prstGeom prst="pie">
          <a:avLst>
            <a:gd name="adj1" fmla="val 16200000"/>
            <a:gd name="adj2" fmla="val 180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pt-BR" sz="2100" b="0" i="1" kern="1200" dirty="0" err="1"/>
            <a:t>Receptio</a:t>
          </a:r>
          <a:endParaRPr lang="pt-BR" sz="2100" b="0" i="1" kern="1200" dirty="0"/>
        </a:p>
      </dsp:txBody>
      <dsp:txXfrm>
        <a:off x="2226851" y="650664"/>
        <a:ext cx="803289" cy="669407"/>
      </dsp:txXfrm>
    </dsp:sp>
    <dsp:sp modelId="{EDF8FA0F-F761-4A7F-804E-CF91E76336DF}">
      <dsp:nvSpPr>
        <dsp:cNvPr id="0" name=""/>
        <dsp:cNvSpPr/>
      </dsp:nvSpPr>
      <dsp:spPr>
        <a:xfrm>
          <a:off x="995140" y="254374"/>
          <a:ext cx="2249210" cy="2249210"/>
        </a:xfrm>
        <a:prstGeom prst="pie">
          <a:avLst>
            <a:gd name="adj1" fmla="val 1800000"/>
            <a:gd name="adj2" fmla="val 9000000"/>
          </a:avLst>
        </a:prstGeom>
        <a:solidFill>
          <a:schemeClr val="accent2">
            <a:hueOff val="479033"/>
            <a:satOff val="-2738"/>
            <a:lumOff val="264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pt-BR" sz="2100" b="0" i="1" kern="1200" dirty="0" err="1"/>
            <a:t>Traditio</a:t>
          </a:r>
          <a:endParaRPr lang="pt-BR" sz="2100" b="0" i="1" kern="1200" dirty="0"/>
        </a:p>
      </dsp:txBody>
      <dsp:txXfrm>
        <a:off x="1530667" y="1713683"/>
        <a:ext cx="1204933" cy="589078"/>
      </dsp:txXfrm>
    </dsp:sp>
    <dsp:sp modelId="{C8FA9564-6015-4583-A5BF-844147A1C6D2}">
      <dsp:nvSpPr>
        <dsp:cNvPr id="0" name=""/>
        <dsp:cNvSpPr/>
      </dsp:nvSpPr>
      <dsp:spPr>
        <a:xfrm>
          <a:off x="948817" y="174046"/>
          <a:ext cx="2249210" cy="2249210"/>
        </a:xfrm>
        <a:prstGeom prst="pie">
          <a:avLst>
            <a:gd name="adj1" fmla="val 9000000"/>
            <a:gd name="adj2" fmla="val 16200000"/>
          </a:avLst>
        </a:prstGeom>
        <a:solidFill>
          <a:schemeClr val="accent2">
            <a:hueOff val="958067"/>
            <a:satOff val="-5475"/>
            <a:lumOff val="529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pt-BR" sz="2100" b="0" i="1" kern="1200" dirty="0" err="1"/>
            <a:t>Traditio</a:t>
          </a:r>
          <a:endParaRPr lang="pt-BR" sz="2100" b="0" i="1" kern="1200" dirty="0"/>
        </a:p>
      </dsp:txBody>
      <dsp:txXfrm>
        <a:off x="1209351" y="650664"/>
        <a:ext cx="803289" cy="669407"/>
      </dsp:txXfrm>
    </dsp:sp>
    <dsp:sp modelId="{7656407E-F13A-4143-B92B-68967D8C6000}">
      <dsp:nvSpPr>
        <dsp:cNvPr id="0" name=""/>
        <dsp:cNvSpPr/>
      </dsp:nvSpPr>
      <dsp:spPr>
        <a:xfrm>
          <a:off x="902412" y="34809"/>
          <a:ext cx="2527683" cy="2527683"/>
        </a:xfrm>
        <a:prstGeom prst="circularArrow">
          <a:avLst>
            <a:gd name="adj1" fmla="val 5085"/>
            <a:gd name="adj2" fmla="val 327528"/>
            <a:gd name="adj3" fmla="val 1472472"/>
            <a:gd name="adj4" fmla="val 16199432"/>
            <a:gd name="adj5" fmla="val 5932"/>
          </a:avLst>
        </a:prstGeom>
        <a:solidFill>
          <a:schemeClr val="accent1">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974CDC3B-C6BE-4B33-B0A2-F5262CA4A16A}">
      <dsp:nvSpPr>
        <dsp:cNvPr id="0" name=""/>
        <dsp:cNvSpPr/>
      </dsp:nvSpPr>
      <dsp:spPr>
        <a:xfrm>
          <a:off x="855904" y="114995"/>
          <a:ext cx="2527683" cy="2527683"/>
        </a:xfrm>
        <a:prstGeom prst="circularArrow">
          <a:avLst>
            <a:gd name="adj1" fmla="val 5085"/>
            <a:gd name="adj2" fmla="val 327528"/>
            <a:gd name="adj3" fmla="val 8671970"/>
            <a:gd name="adj4" fmla="val 1800502"/>
            <a:gd name="adj5" fmla="val 5932"/>
          </a:avLst>
        </a:prstGeom>
        <a:solidFill>
          <a:schemeClr val="accent1">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365DDA77-8061-4CC5-A263-B92CEF1FBF35}">
      <dsp:nvSpPr>
        <dsp:cNvPr id="0" name=""/>
        <dsp:cNvSpPr/>
      </dsp:nvSpPr>
      <dsp:spPr>
        <a:xfrm>
          <a:off x="809395" y="34809"/>
          <a:ext cx="2527683" cy="2527683"/>
        </a:xfrm>
        <a:prstGeom prst="circularArrow">
          <a:avLst>
            <a:gd name="adj1" fmla="val 5085"/>
            <a:gd name="adj2" fmla="val 327528"/>
            <a:gd name="adj3" fmla="val 15873039"/>
            <a:gd name="adj4" fmla="val 9000000"/>
            <a:gd name="adj5" fmla="val 5932"/>
          </a:avLst>
        </a:prstGeom>
        <a:solidFill>
          <a:schemeClr val="accent1">
            <a:lumMod val="7500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pt-BR"/>
              <a:t>Clique para editar o título Mestre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EEDE5D6F-CF98-4A39-A304-87153652430C}" type="datetimeFigureOut">
              <a:rPr lang="pt-BR" smtClean="0"/>
              <a:t>14/08/2025</a:t>
            </a:fld>
            <a:endParaRPr lang="pt-BR"/>
          </a:p>
        </p:txBody>
      </p:sp>
      <p:sp>
        <p:nvSpPr>
          <p:cNvPr id="5" name="Footer Placeholder 4"/>
          <p:cNvSpPr>
            <a:spLocks noGrp="1"/>
          </p:cNvSpPr>
          <p:nvPr>
            <p:ph type="ftr" sz="quarter" idx="11"/>
          </p:nvPr>
        </p:nvSpPr>
        <p:spPr>
          <a:xfrm>
            <a:off x="2692397" y="5037663"/>
            <a:ext cx="5214635" cy="279400"/>
          </a:xfrm>
        </p:spPr>
        <p:txBody>
          <a:bodyPr/>
          <a:lstStyle/>
          <a:p>
            <a:endParaRPr lang="pt-BR"/>
          </a:p>
        </p:txBody>
      </p:sp>
      <p:sp>
        <p:nvSpPr>
          <p:cNvPr id="6" name="Slide Number Placeholder 5"/>
          <p:cNvSpPr>
            <a:spLocks noGrp="1"/>
          </p:cNvSpPr>
          <p:nvPr>
            <p:ph type="sldNum" sz="quarter" idx="12"/>
          </p:nvPr>
        </p:nvSpPr>
        <p:spPr>
          <a:xfrm>
            <a:off x="8956900" y="5037663"/>
            <a:ext cx="551167" cy="279400"/>
          </a:xfrm>
        </p:spPr>
        <p:txBody>
          <a:bodyPr/>
          <a:lstStyle/>
          <a:p>
            <a:fld id="{2A697395-2A12-4EDA-AA15-509D74099043}" type="slidenum">
              <a:rPr lang="pt-BR" smtClean="0"/>
              <a:t>‹nº›</a:t>
            </a:fld>
            <a:endParaRPr lang="pt-B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0560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EEDE5D6F-CF98-4A39-A304-87153652430C}" type="datetimeFigureOut">
              <a:rPr lang="pt-BR" smtClean="0"/>
              <a:t>14/08/2025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A697395-2A12-4EDA-AA15-509D74099043}" type="slidenum">
              <a:rPr lang="pt-BR" smtClean="0"/>
              <a:t>‹nº›</a:t>
            </a:fld>
            <a:endParaRPr lang="pt-BR"/>
          </a:p>
        </p:txBody>
      </p:sp>
    </p:spTree>
    <p:extLst>
      <p:ext uri="{BB962C8B-B14F-4D97-AF65-F5344CB8AC3E}">
        <p14:creationId xmlns:p14="http://schemas.microsoft.com/office/powerpoint/2010/main" val="3822481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pt-BR"/>
              <a:t>Clique para editar o título Mestre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EEDE5D6F-CF98-4A39-A304-87153652430C}" type="datetimeFigureOut">
              <a:rPr lang="pt-BR" smtClean="0"/>
              <a:t>14/08/2025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A697395-2A12-4EDA-AA15-509D74099043}" type="slidenum">
              <a:rPr lang="pt-BR" smtClean="0"/>
              <a:t>‹nº›</a:t>
            </a:fld>
            <a:endParaRPr lang="pt-B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9118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pt-BR"/>
              <a:t>Clique para editar o título Mestre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Clique para editar os estilos de texto Mestres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EEDE5D6F-CF98-4A39-A304-87153652430C}" type="datetimeFigureOut">
              <a:rPr lang="pt-BR" smtClean="0"/>
              <a:t>14/08/2025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A697395-2A12-4EDA-AA15-509D74099043}" type="slidenum">
              <a:rPr lang="pt-BR" smtClean="0"/>
              <a:t>‹nº›</a:t>
            </a:fld>
            <a:endParaRPr lang="pt-B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0608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pt-BR"/>
              <a:t>Clique para editar o título Mestre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EEDE5D6F-CF98-4A39-A304-87153652430C}" type="datetimeFigureOut">
              <a:rPr lang="pt-BR" smtClean="0"/>
              <a:t>14/08/2025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A697395-2A12-4EDA-AA15-509D74099043}" type="slidenum">
              <a:rPr lang="pt-BR" smtClean="0"/>
              <a:t>‹nº›</a:t>
            </a:fld>
            <a:endParaRPr lang="pt-BR"/>
          </a:p>
        </p:txBody>
      </p:sp>
    </p:spTree>
    <p:extLst>
      <p:ext uri="{BB962C8B-B14F-4D97-AF65-F5344CB8AC3E}">
        <p14:creationId xmlns:p14="http://schemas.microsoft.com/office/powerpoint/2010/main" val="3162731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o 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pt-BR"/>
              <a:t>Clique para editar o título Mestre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EEDE5D6F-CF98-4A39-A304-87153652430C}" type="datetimeFigureOut">
              <a:rPr lang="pt-BR" smtClean="0"/>
              <a:t>14/08/2025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A697395-2A12-4EDA-AA15-509D74099043}" type="slidenum">
              <a:rPr lang="pt-BR" smtClean="0"/>
              <a:t>‹nº›</a:t>
            </a:fld>
            <a:endParaRPr lang="pt-B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16410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iro ou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pt-BR"/>
              <a:t>Clique para editar o título Mestre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EEDE5D6F-CF98-4A39-A304-87153652430C}" type="datetimeFigureOut">
              <a:rPr lang="pt-BR" smtClean="0"/>
              <a:t>14/08/2025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A697395-2A12-4EDA-AA15-509D74099043}" type="slidenum">
              <a:rPr lang="pt-BR" smtClean="0"/>
              <a:t>‹nº›</a:t>
            </a:fld>
            <a:endParaRPr lang="pt-B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323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ncho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EEDE5D6F-CF98-4A39-A304-87153652430C}" type="datetimeFigureOut">
              <a:rPr lang="pt-BR" smtClean="0"/>
              <a:t>14/08/2025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A697395-2A12-4EDA-AA15-509D74099043}" type="slidenum">
              <a:rPr lang="pt-BR" smtClean="0"/>
              <a:t>‹nº›</a:t>
            </a:fld>
            <a:endParaRPr lang="pt-B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429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EEDE5D6F-CF98-4A39-A304-87153652430C}" type="datetimeFigureOut">
              <a:rPr lang="pt-BR" smtClean="0"/>
              <a:t>14/08/2025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A697395-2A12-4EDA-AA15-509D74099043}" type="slidenum">
              <a:rPr lang="pt-BR" smtClean="0"/>
              <a:t>‹nº›</a:t>
            </a:fld>
            <a:endParaRPr lang="pt-B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2710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EEDE5D6F-CF98-4A39-A304-87153652430C}" type="datetimeFigureOut">
              <a:rPr lang="pt-BR" smtClean="0"/>
              <a:t>14/08/2025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A697395-2A12-4EDA-AA15-509D74099043}" type="slidenum">
              <a:rPr lang="pt-BR" smtClean="0"/>
              <a:t>‹nº›</a:t>
            </a:fld>
            <a:endParaRPr lang="pt-BR"/>
          </a:p>
        </p:txBody>
      </p:sp>
    </p:spTree>
    <p:extLst>
      <p:ext uri="{BB962C8B-B14F-4D97-AF65-F5344CB8AC3E}">
        <p14:creationId xmlns:p14="http://schemas.microsoft.com/office/powerpoint/2010/main" val="1580553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pt-BR"/>
              <a:t>Clique para editar o título Mestre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EEDE5D6F-CF98-4A39-A304-87153652430C}" type="datetimeFigureOut">
              <a:rPr lang="pt-BR" smtClean="0"/>
              <a:t>14/08/2025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2A697395-2A12-4EDA-AA15-509D74099043}" type="slidenum">
              <a:rPr lang="pt-BR" smtClean="0"/>
              <a:t>‹nº›</a:t>
            </a:fld>
            <a:endParaRPr lang="pt-B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4064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EEDE5D6F-CF98-4A39-A304-87153652430C}" type="datetimeFigureOut">
              <a:rPr lang="pt-BR" smtClean="0"/>
              <a:t>14/08/2025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A697395-2A12-4EDA-AA15-509D74099043}" type="slidenum">
              <a:rPr lang="pt-BR" smtClean="0"/>
              <a:t>‹nº›</a:t>
            </a:fld>
            <a:endParaRPr lang="pt-BR"/>
          </a:p>
        </p:txBody>
      </p:sp>
    </p:spTree>
    <p:extLst>
      <p:ext uri="{BB962C8B-B14F-4D97-AF65-F5344CB8AC3E}">
        <p14:creationId xmlns:p14="http://schemas.microsoft.com/office/powerpoint/2010/main" val="973042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a:t>Clique para editar o título Mestre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EEDE5D6F-CF98-4A39-A304-87153652430C}" type="datetimeFigureOut">
              <a:rPr lang="pt-BR" smtClean="0"/>
              <a:t>14/08/2025</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2A697395-2A12-4EDA-AA15-509D74099043}" type="slidenum">
              <a:rPr lang="pt-BR" smtClean="0"/>
              <a:t>‹nº›</a:t>
            </a:fld>
            <a:endParaRPr lang="pt-B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1812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EEDE5D6F-CF98-4A39-A304-87153652430C}" type="datetimeFigureOut">
              <a:rPr lang="pt-BR" smtClean="0"/>
              <a:t>14/08/2025</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2A697395-2A12-4EDA-AA15-509D74099043}" type="slidenum">
              <a:rPr lang="pt-BR" smtClean="0"/>
              <a:t>‹nº›</a:t>
            </a:fld>
            <a:endParaRPr lang="pt-B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4755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DE5D6F-CF98-4A39-A304-87153652430C}" type="datetimeFigureOut">
              <a:rPr lang="pt-BR" smtClean="0"/>
              <a:t>14/08/2025</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2A697395-2A12-4EDA-AA15-509D74099043}" type="slidenum">
              <a:rPr lang="pt-BR" smtClean="0"/>
              <a:t>‹nº›</a:t>
            </a:fld>
            <a:endParaRPr lang="pt-BR"/>
          </a:p>
        </p:txBody>
      </p:sp>
    </p:spTree>
    <p:extLst>
      <p:ext uri="{BB962C8B-B14F-4D97-AF65-F5344CB8AC3E}">
        <p14:creationId xmlns:p14="http://schemas.microsoft.com/office/powerpoint/2010/main" val="30883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pt-BR"/>
              <a:t>Clique para editar o título Mestre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EEDE5D6F-CF98-4A39-A304-87153652430C}" type="datetimeFigureOut">
              <a:rPr lang="pt-BR" smtClean="0"/>
              <a:t>14/08/2025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A697395-2A12-4EDA-AA15-509D74099043}" type="slidenum">
              <a:rPr lang="pt-BR" smtClean="0"/>
              <a:t>‹nº›</a:t>
            </a:fld>
            <a:endParaRPr lang="pt-B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7476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pt-BR"/>
              <a:t>Clique para editar o título Mestre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EEDE5D6F-CF98-4A39-A304-87153652430C}" type="datetimeFigureOut">
              <a:rPr lang="pt-BR" smtClean="0"/>
              <a:t>14/08/2025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2A697395-2A12-4EDA-AA15-509D74099043}" type="slidenum">
              <a:rPr lang="pt-BR" smtClean="0"/>
              <a:t>‹nº›</a:t>
            </a:fld>
            <a:endParaRPr lang="pt-BR"/>
          </a:p>
        </p:txBody>
      </p:sp>
    </p:spTree>
    <p:extLst>
      <p:ext uri="{BB962C8B-B14F-4D97-AF65-F5344CB8AC3E}">
        <p14:creationId xmlns:p14="http://schemas.microsoft.com/office/powerpoint/2010/main" val="928091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EDE5D6F-CF98-4A39-A304-87153652430C}" type="datetimeFigureOut">
              <a:rPr lang="pt-BR" smtClean="0"/>
              <a:t>14/08/2025</a:t>
            </a:fld>
            <a:endParaRPr lang="pt-B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pt-B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A697395-2A12-4EDA-AA15-509D74099043}" type="slidenum">
              <a:rPr lang="pt-BR" smtClean="0"/>
              <a:t>‹nº›</a:t>
            </a:fld>
            <a:endParaRPr lang="pt-BR"/>
          </a:p>
        </p:txBody>
      </p:sp>
    </p:spTree>
    <p:extLst>
      <p:ext uri="{BB962C8B-B14F-4D97-AF65-F5344CB8AC3E}">
        <p14:creationId xmlns:p14="http://schemas.microsoft.com/office/powerpoint/2010/main" val="126155853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32.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51.jpg"/><Relationship Id="rId4" Type="http://schemas.openxmlformats.org/officeDocument/2006/relationships/image" Target="../media/image50.jpg"/></Relationships>
</file>

<file path=ppt/slides/_rels/slide5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B547B53D-ADF9-1400-47E3-A6699DEB9E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455" y="409994"/>
            <a:ext cx="10972800" cy="6104930"/>
          </a:xfrm>
          <a:prstGeom prst="rect">
            <a:avLst/>
          </a:prstGeom>
        </p:spPr>
      </p:pic>
      <p:sp>
        <p:nvSpPr>
          <p:cNvPr id="10" name="Retângulo 9">
            <a:extLst>
              <a:ext uri="{FF2B5EF4-FFF2-40B4-BE49-F238E27FC236}">
                <a16:creationId xmlns:a16="http://schemas.microsoft.com/office/drawing/2014/main" id="{B9B342C7-6CD8-D17C-87A1-7A25CD6EA8A0}"/>
              </a:ext>
            </a:extLst>
          </p:cNvPr>
          <p:cNvSpPr/>
          <p:nvPr/>
        </p:nvSpPr>
        <p:spPr>
          <a:xfrm rot="2697486">
            <a:off x="3899004" y="1748115"/>
            <a:ext cx="3302027" cy="3361758"/>
          </a:xfrm>
          <a:prstGeom prst="rect">
            <a:avLst/>
          </a:prstGeom>
          <a:solidFill>
            <a:srgbClr val="C00000"/>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1" name="Retângulo 10">
            <a:extLst>
              <a:ext uri="{FF2B5EF4-FFF2-40B4-BE49-F238E27FC236}">
                <a16:creationId xmlns:a16="http://schemas.microsoft.com/office/drawing/2014/main" id="{9669D1A7-E576-89FF-8941-EFB6431642DC}"/>
              </a:ext>
            </a:extLst>
          </p:cNvPr>
          <p:cNvSpPr/>
          <p:nvPr/>
        </p:nvSpPr>
        <p:spPr>
          <a:xfrm rot="2697486">
            <a:off x="3935092" y="1292680"/>
            <a:ext cx="4266395" cy="4272639"/>
          </a:xfrm>
          <a:prstGeom prst="rect">
            <a:avLst/>
          </a:prstGeom>
          <a:noFill/>
          <a:ln w="10160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pt-BR"/>
          </a:p>
        </p:txBody>
      </p:sp>
      <p:sp>
        <p:nvSpPr>
          <p:cNvPr id="16" name="Retângulo 15">
            <a:extLst>
              <a:ext uri="{FF2B5EF4-FFF2-40B4-BE49-F238E27FC236}">
                <a16:creationId xmlns:a16="http://schemas.microsoft.com/office/drawing/2014/main" id="{053C5EE1-B2C2-2D3F-10C5-DBD0D6EDC6AE}"/>
              </a:ext>
            </a:extLst>
          </p:cNvPr>
          <p:cNvSpPr/>
          <p:nvPr/>
        </p:nvSpPr>
        <p:spPr>
          <a:xfrm rot="2697486">
            <a:off x="4904747" y="1748110"/>
            <a:ext cx="3302027" cy="3361758"/>
          </a:xfrm>
          <a:prstGeom prst="rect">
            <a:avLst/>
          </a:prstGeom>
          <a:solidFill>
            <a:srgbClr val="C00000"/>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2" name="Retângulo 11">
            <a:extLst>
              <a:ext uri="{FF2B5EF4-FFF2-40B4-BE49-F238E27FC236}">
                <a16:creationId xmlns:a16="http://schemas.microsoft.com/office/drawing/2014/main" id="{096FC0EF-3770-7194-3BBD-DD49C2270F2A}"/>
              </a:ext>
            </a:extLst>
          </p:cNvPr>
          <p:cNvSpPr/>
          <p:nvPr/>
        </p:nvSpPr>
        <p:spPr>
          <a:xfrm rot="2697486">
            <a:off x="4479559" y="1681191"/>
            <a:ext cx="3302027" cy="3361758"/>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pt-BR" sz="4000" dirty="0"/>
          </a:p>
        </p:txBody>
      </p:sp>
      <p:sp>
        <p:nvSpPr>
          <p:cNvPr id="13" name="Título 3">
            <a:extLst>
              <a:ext uri="{FF2B5EF4-FFF2-40B4-BE49-F238E27FC236}">
                <a16:creationId xmlns:a16="http://schemas.microsoft.com/office/drawing/2014/main" id="{FD20CD1E-F12F-D707-2DA4-923F15218EC1}"/>
              </a:ext>
            </a:extLst>
          </p:cNvPr>
          <p:cNvSpPr txBox="1">
            <a:spLocks/>
          </p:cNvSpPr>
          <p:nvPr/>
        </p:nvSpPr>
        <p:spPr>
          <a:xfrm>
            <a:off x="4388834" y="1964942"/>
            <a:ext cx="3552880" cy="186826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pt-BR" sz="3600" b="1" dirty="0">
                <a:solidFill>
                  <a:schemeClr val="bg1"/>
                </a:solidFill>
                <a:effectLst>
                  <a:outerShdw blurRad="38100" dist="38100" dir="2700000" algn="tl">
                    <a:srgbClr val="000000">
                      <a:alpha val="43137"/>
                    </a:srgbClr>
                  </a:outerShdw>
                </a:effectLst>
              </a:rPr>
              <a:t>A CRISTOLOGIA DE NICEIA</a:t>
            </a:r>
          </a:p>
        </p:txBody>
      </p:sp>
      <p:sp>
        <p:nvSpPr>
          <p:cNvPr id="17" name="Título 3">
            <a:extLst>
              <a:ext uri="{FF2B5EF4-FFF2-40B4-BE49-F238E27FC236}">
                <a16:creationId xmlns:a16="http://schemas.microsoft.com/office/drawing/2014/main" id="{571F6C69-68BF-3524-50FE-8764D1ADA99F}"/>
              </a:ext>
            </a:extLst>
          </p:cNvPr>
          <p:cNvSpPr txBox="1">
            <a:spLocks/>
          </p:cNvSpPr>
          <p:nvPr/>
        </p:nvSpPr>
        <p:spPr>
          <a:xfrm>
            <a:off x="4354132" y="3551172"/>
            <a:ext cx="3552880" cy="10864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pt-BR" sz="3300" b="1" dirty="0">
                <a:solidFill>
                  <a:schemeClr val="bg1"/>
                </a:solidFill>
                <a:effectLst>
                  <a:outerShdw blurRad="38100" dist="38100" dir="2700000" algn="tl">
                    <a:srgbClr val="000000">
                      <a:alpha val="43137"/>
                    </a:srgbClr>
                  </a:outerShdw>
                </a:effectLst>
              </a:rPr>
              <a:t>E Sua Atualização Pastoral</a:t>
            </a:r>
          </a:p>
        </p:txBody>
      </p:sp>
      <p:pic>
        <p:nvPicPr>
          <p:cNvPr id="15" name="Imagem 14">
            <a:extLst>
              <a:ext uri="{FF2B5EF4-FFF2-40B4-BE49-F238E27FC236}">
                <a16:creationId xmlns:a16="http://schemas.microsoft.com/office/drawing/2014/main" id="{F5DBB8DE-914B-8326-089E-D7F234BD331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677" b="89785" l="5167" r="96500">
                        <a14:foregroundMark x1="10500" y1="68548" x2="10500" y2="68548"/>
                        <a14:foregroundMark x1="5333" y1="73387" x2="5333" y2="73387"/>
                        <a14:foregroundMark x1="82500" y1="65054" x2="82500" y2="65054"/>
                        <a14:foregroundMark x1="77500" y1="64516" x2="77500" y2="64516"/>
                        <a14:foregroundMark x1="90000" y1="67204" x2="90000" y2="67204"/>
                        <a14:foregroundMark x1="96500" y1="70430" x2="96500" y2="70430"/>
                        <a14:foregroundMark x1="87167" y1="79570" x2="87167" y2="79570"/>
                        <a14:foregroundMark x1="49500" y1="11290" x2="49500" y2="11290"/>
                        <a14:foregroundMark x1="10000" y1="18817" x2="10000" y2="18817"/>
                        <a14:foregroundMark x1="15167" y1="17473" x2="15167" y2="17473"/>
                        <a14:foregroundMark x1="22333" y1="32527" x2="22333" y2="32527"/>
                        <a14:foregroundMark x1="76167" y1="32527" x2="76167" y2="32527"/>
                        <a14:foregroundMark x1="79000" y1="33065" x2="79000" y2="33065"/>
                        <a14:foregroundMark x1="88333" y1="18011" x2="88333" y2="18011"/>
                        <a14:backgroundMark x1="15000" y1="16667" x2="15000" y2="16667"/>
                        <a14:backgroundMark x1="10000" y1="17742" x2="10000" y2="17742"/>
                      </a14:backgroundRemoval>
                    </a14:imgEffect>
                  </a14:imgLayer>
                </a14:imgProps>
              </a:ext>
            </a:extLst>
          </a:blip>
          <a:srcRect b="39789"/>
          <a:stretch/>
        </p:blipFill>
        <p:spPr>
          <a:xfrm>
            <a:off x="4551559" y="1373497"/>
            <a:ext cx="3168622" cy="1182879"/>
          </a:xfrm>
          <a:prstGeom prst="rect">
            <a:avLst/>
          </a:prstGeom>
        </p:spPr>
      </p:pic>
      <p:pic>
        <p:nvPicPr>
          <p:cNvPr id="18" name="Imagem 17">
            <a:extLst>
              <a:ext uri="{FF2B5EF4-FFF2-40B4-BE49-F238E27FC236}">
                <a16:creationId xmlns:a16="http://schemas.microsoft.com/office/drawing/2014/main" id="{9F5EAEBB-1F64-525B-A3ED-F4659BA62319}"/>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9677" b="89785" l="5167" r="96500">
                        <a14:foregroundMark x1="10500" y1="68548" x2="10500" y2="68548"/>
                        <a14:foregroundMark x1="5333" y1="73387" x2="5333" y2="73387"/>
                        <a14:foregroundMark x1="82500" y1="65054" x2="82500" y2="65054"/>
                        <a14:foregroundMark x1="77500" y1="64516" x2="77500" y2="64516"/>
                        <a14:foregroundMark x1="90000" y1="67204" x2="90000" y2="67204"/>
                        <a14:foregroundMark x1="96500" y1="70430" x2="96500" y2="70430"/>
                        <a14:foregroundMark x1="87167" y1="79570" x2="87167" y2="79570"/>
                        <a14:foregroundMark x1="49500" y1="11290" x2="49500" y2="11290"/>
                        <a14:foregroundMark x1="10000" y1="18817" x2="10000" y2="18817"/>
                        <a14:foregroundMark x1="15167" y1="17473" x2="15167" y2="17473"/>
                        <a14:foregroundMark x1="22333" y1="32527" x2="22333" y2="32527"/>
                        <a14:foregroundMark x1="76167" y1="32527" x2="76167" y2="32527"/>
                        <a14:foregroundMark x1="79000" y1="33065" x2="79000" y2="33065"/>
                        <a14:foregroundMark x1="88333" y1="18011" x2="88333" y2="18011"/>
                      </a14:backgroundRemoval>
                    </a14:imgEffect>
                  </a14:imgLayer>
                </a14:imgProps>
              </a:ext>
            </a:extLst>
          </a:blip>
          <a:srcRect t="42810"/>
          <a:stretch/>
        </p:blipFill>
        <p:spPr>
          <a:xfrm>
            <a:off x="4628636" y="4209043"/>
            <a:ext cx="3215052" cy="1139986"/>
          </a:xfrm>
          <a:prstGeom prst="rect">
            <a:avLst/>
          </a:prstGeom>
        </p:spPr>
      </p:pic>
    </p:spTree>
    <p:extLst>
      <p:ext uri="{BB962C8B-B14F-4D97-AF65-F5344CB8AC3E}">
        <p14:creationId xmlns:p14="http://schemas.microsoft.com/office/powerpoint/2010/main" val="21594669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5BDC96A-4142-96A0-C256-6CDC1CB360B2}"/>
              </a:ext>
            </a:extLst>
          </p:cNvPr>
          <p:cNvSpPr>
            <a:spLocks noGrp="1"/>
          </p:cNvSpPr>
          <p:nvPr>
            <p:ph type="title" idx="4294967295"/>
          </p:nvPr>
        </p:nvSpPr>
        <p:spPr>
          <a:xfrm>
            <a:off x="1101436" y="594236"/>
            <a:ext cx="9601200" cy="996025"/>
          </a:xfrm>
        </p:spPr>
        <p:txBody>
          <a:bodyPr>
            <a:normAutofit/>
          </a:bodyPr>
          <a:lstStyle/>
          <a:p>
            <a:r>
              <a:rPr lang="pt-BR" sz="4200" b="1" dirty="0">
                <a:solidFill>
                  <a:srgbClr val="C00000"/>
                </a:solidFill>
              </a:rPr>
              <a:t>Sobre o Concílio</a:t>
            </a:r>
          </a:p>
        </p:txBody>
      </p:sp>
      <p:sp>
        <p:nvSpPr>
          <p:cNvPr id="5" name="Espaço Reservado para Conteúdo 4">
            <a:extLst>
              <a:ext uri="{FF2B5EF4-FFF2-40B4-BE49-F238E27FC236}">
                <a16:creationId xmlns:a16="http://schemas.microsoft.com/office/drawing/2014/main" id="{23CE263C-6A89-5A37-8599-D2AF71C2BB7D}"/>
              </a:ext>
            </a:extLst>
          </p:cNvPr>
          <p:cNvSpPr>
            <a:spLocks noGrp="1"/>
          </p:cNvSpPr>
          <p:nvPr>
            <p:ph idx="4294967295"/>
          </p:nvPr>
        </p:nvSpPr>
        <p:spPr>
          <a:xfrm>
            <a:off x="1101436" y="1745170"/>
            <a:ext cx="9989128" cy="4004466"/>
          </a:xfrm>
        </p:spPr>
        <p:txBody>
          <a:bodyPr>
            <a:normAutofit/>
          </a:bodyPr>
          <a:lstStyle/>
          <a:p>
            <a:pPr algn="just"/>
            <a:r>
              <a:rPr lang="pt-BR" sz="2100" dirty="0">
                <a:effectLst/>
                <a:latin typeface="Cambria" panose="02040503050406030204" pitchFamily="18" charset="0"/>
                <a:ea typeface="Cambria" panose="02040503050406030204" pitchFamily="18" charset="0"/>
                <a:cs typeface="Times New Roman" panose="02020603050405020304" pitchFamily="18" charset="0"/>
              </a:rPr>
              <a:t>Esse concílio resultou na </a:t>
            </a:r>
            <a:r>
              <a:rPr lang="pt-BR" sz="2100" b="1" dirty="0">
                <a:effectLst/>
                <a:latin typeface="Cambria" panose="02040503050406030204" pitchFamily="18" charset="0"/>
                <a:ea typeface="Cambria" panose="02040503050406030204" pitchFamily="18" charset="0"/>
                <a:cs typeface="Times New Roman" panose="02020603050405020304" pitchFamily="18" charset="0"/>
              </a:rPr>
              <a:t>formulação do Credo de Niceia</a:t>
            </a:r>
            <a:r>
              <a:rPr lang="pt-BR" sz="2100" dirty="0">
                <a:effectLst/>
                <a:latin typeface="Cambria" panose="02040503050406030204" pitchFamily="18" charset="0"/>
                <a:ea typeface="Cambria" panose="02040503050406030204" pitchFamily="18" charset="0"/>
                <a:cs typeface="Times New Roman" panose="02020603050405020304" pitchFamily="18" charset="0"/>
              </a:rPr>
              <a:t>, afirmando a </a:t>
            </a:r>
            <a:r>
              <a:rPr lang="pt-BR" sz="2100" b="1"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consubstancialidade entre o Pai e o Filho</a:t>
            </a:r>
            <a:r>
              <a:rPr lang="pt-BR" sz="2100" dirty="0">
                <a:effectLst/>
                <a:latin typeface="Cambria" panose="02040503050406030204" pitchFamily="18" charset="0"/>
                <a:ea typeface="Cambria" panose="02040503050406030204" pitchFamily="18" charset="0"/>
                <a:cs typeface="Times New Roman" panose="02020603050405020304" pitchFamily="18" charset="0"/>
              </a:rPr>
              <a:t>, e estabeleceu regras para a organização da Igreja, incluindo a fixação da data da Páscoa. </a:t>
            </a:r>
          </a:p>
          <a:p>
            <a:pPr algn="just"/>
            <a:r>
              <a:rPr lang="pt-BR" sz="2100" u="sng" dirty="0">
                <a:effectLst/>
                <a:latin typeface="Cambria" panose="02040503050406030204" pitchFamily="18" charset="0"/>
                <a:ea typeface="Cambria" panose="02040503050406030204" pitchFamily="18" charset="0"/>
                <a:cs typeface="Times New Roman" panose="02020603050405020304" pitchFamily="18" charset="0"/>
              </a:rPr>
              <a:t>Não há uma lista dos presentes</a:t>
            </a:r>
            <a:r>
              <a:rPr lang="pt-BR" sz="2100" dirty="0">
                <a:effectLst/>
                <a:latin typeface="Cambria" panose="02040503050406030204" pitchFamily="18" charset="0"/>
                <a:ea typeface="Cambria" panose="02040503050406030204" pitchFamily="18" charset="0"/>
                <a:cs typeface="Times New Roman" panose="02020603050405020304" pitchFamily="18" charset="0"/>
              </a:rPr>
              <a:t>, mas </a:t>
            </a:r>
            <a:r>
              <a:rPr lang="pt-BR" sz="2100" u="sng" dirty="0">
                <a:effectLst/>
                <a:latin typeface="Cambria" panose="02040503050406030204" pitchFamily="18" charset="0"/>
                <a:ea typeface="Cambria" panose="02040503050406030204" pitchFamily="18" charset="0"/>
                <a:cs typeface="Times New Roman" panose="02020603050405020304" pitchFamily="18" charset="0"/>
              </a:rPr>
              <a:t>os relatos indicam que seriam cerca de 300 os bispos</a:t>
            </a:r>
            <a:r>
              <a:rPr lang="pt-BR" sz="2100" dirty="0">
                <a:effectLst/>
                <a:latin typeface="Cambria" panose="02040503050406030204" pitchFamily="18" charset="0"/>
                <a:ea typeface="Cambria" panose="02040503050406030204" pitchFamily="18" charset="0"/>
                <a:cs typeface="Times New Roman" panose="02020603050405020304" pitchFamily="18" charset="0"/>
              </a:rPr>
              <a:t>. Este número não é aproximado. </a:t>
            </a:r>
            <a:r>
              <a:rPr lang="pt-BR" sz="2100" b="1" dirty="0">
                <a:effectLst/>
                <a:latin typeface="Cambria" panose="02040503050406030204" pitchFamily="18" charset="0"/>
                <a:ea typeface="Cambria" panose="02040503050406030204" pitchFamily="18" charset="0"/>
                <a:cs typeface="Times New Roman" panose="02020603050405020304" pitchFamily="18" charset="0"/>
              </a:rPr>
              <a:t>Eusébio de Cesareia fala de 250</a:t>
            </a:r>
            <a:r>
              <a:rPr lang="pt-BR" sz="2100" dirty="0">
                <a:effectLst/>
                <a:latin typeface="Cambria" panose="02040503050406030204" pitchFamily="18" charset="0"/>
                <a:ea typeface="Cambria" panose="02040503050406030204" pitchFamily="18" charset="0"/>
                <a:cs typeface="Times New Roman" panose="02020603050405020304" pitchFamily="18" charset="0"/>
              </a:rPr>
              <a:t>, </a:t>
            </a:r>
            <a:r>
              <a:rPr lang="pt-BR" sz="2100" b="1" dirty="0">
                <a:effectLst/>
                <a:latin typeface="Cambria" panose="02040503050406030204" pitchFamily="18" charset="0"/>
                <a:ea typeface="Cambria" panose="02040503050406030204" pitchFamily="18" charset="0"/>
                <a:cs typeface="Times New Roman" panose="02020603050405020304" pitchFamily="18" charset="0"/>
              </a:rPr>
              <a:t>Atanásio de Alexandria contou 318 e Eusébio de Antioquia </a:t>
            </a:r>
            <a:r>
              <a:rPr lang="pt-BR" sz="2100" dirty="0">
                <a:effectLst/>
                <a:latin typeface="Cambria" panose="02040503050406030204" pitchFamily="18" charset="0"/>
                <a:ea typeface="Cambria" panose="02040503050406030204" pitchFamily="18" charset="0"/>
                <a:cs typeface="Times New Roman" panose="02020603050405020304" pitchFamily="18" charset="0"/>
              </a:rPr>
              <a:t>estimulou aproximadamente </a:t>
            </a:r>
            <a:r>
              <a:rPr lang="pt-BR" sz="2100" b="1" dirty="0">
                <a:effectLst/>
                <a:latin typeface="Cambria" panose="02040503050406030204" pitchFamily="18" charset="0"/>
                <a:ea typeface="Cambria" panose="02040503050406030204" pitchFamily="18" charset="0"/>
                <a:cs typeface="Times New Roman" panose="02020603050405020304" pitchFamily="18" charset="0"/>
              </a:rPr>
              <a:t>270</a:t>
            </a:r>
            <a:r>
              <a:rPr lang="pt-BR" sz="2100" dirty="0">
                <a:effectLst/>
                <a:latin typeface="Cambria" panose="02040503050406030204" pitchFamily="18" charset="0"/>
                <a:ea typeface="Cambria" panose="02040503050406030204" pitchFamily="18" charset="0"/>
                <a:cs typeface="Times New Roman" panose="02020603050405020304" pitchFamily="18" charset="0"/>
              </a:rPr>
              <a:t>. </a:t>
            </a:r>
            <a:r>
              <a:rPr lang="pt-BR" sz="2100" b="1" dirty="0">
                <a:effectLst/>
                <a:latin typeface="Cambria" panose="02040503050406030204" pitchFamily="18" charset="0"/>
                <a:ea typeface="Cambria" panose="02040503050406030204" pitchFamily="18" charset="0"/>
                <a:cs typeface="Times New Roman" panose="02020603050405020304" pitchFamily="18" charset="0"/>
              </a:rPr>
              <a:t>Hilário de Poitiers e são jerônimo, falam de 318</a:t>
            </a:r>
            <a:r>
              <a:rPr lang="pt-BR" sz="2100" dirty="0">
                <a:effectLst/>
                <a:latin typeface="Cambria" panose="02040503050406030204" pitchFamily="18" charset="0"/>
                <a:ea typeface="Cambria" panose="02040503050406030204" pitchFamily="18" charset="0"/>
                <a:cs typeface="Times New Roman" panose="02020603050405020304" pitchFamily="18" charset="0"/>
              </a:rPr>
              <a:t>. a fixação em </a:t>
            </a:r>
            <a:r>
              <a:rPr lang="pt-BR" sz="2100" b="1" dirty="0">
                <a:effectLst/>
                <a:latin typeface="Cambria" panose="02040503050406030204" pitchFamily="18" charset="0"/>
                <a:ea typeface="Cambria" panose="02040503050406030204" pitchFamily="18" charset="0"/>
                <a:cs typeface="Times New Roman" panose="02020603050405020304" pitchFamily="18" charset="0"/>
              </a:rPr>
              <a:t>318 participantes é inspirada no número “altamente simbólico” dos servos de Abraão em </a:t>
            </a:r>
            <a:r>
              <a:rPr lang="pt-BR" sz="2100" b="1" dirty="0" err="1">
                <a:effectLst/>
                <a:latin typeface="Cambria" panose="02040503050406030204" pitchFamily="18" charset="0"/>
                <a:ea typeface="Cambria" panose="02040503050406030204" pitchFamily="18" charset="0"/>
                <a:cs typeface="Times New Roman" panose="02020603050405020304" pitchFamily="18" charset="0"/>
              </a:rPr>
              <a:t>Gn</a:t>
            </a:r>
            <a:r>
              <a:rPr lang="pt-BR" sz="2100" b="1" dirty="0">
                <a:effectLst/>
                <a:latin typeface="Cambria" panose="02040503050406030204" pitchFamily="18" charset="0"/>
                <a:ea typeface="Cambria" panose="02040503050406030204" pitchFamily="18" charset="0"/>
                <a:cs typeface="Times New Roman" panose="02020603050405020304" pitchFamily="18" charset="0"/>
              </a:rPr>
              <a:t> 14, 14</a:t>
            </a:r>
            <a:r>
              <a:rPr lang="pt-BR" sz="2100" dirty="0">
                <a:effectLst/>
                <a:latin typeface="Cambria" panose="02040503050406030204" pitchFamily="18" charset="0"/>
                <a:ea typeface="Cambria" panose="02040503050406030204" pitchFamily="18" charset="0"/>
                <a:cs typeface="Times New Roman" panose="02020603050405020304" pitchFamily="18" charset="0"/>
              </a:rPr>
              <a:t>.</a:t>
            </a:r>
            <a:endParaRPr lang="pt-BR" sz="2100" dirty="0">
              <a:latin typeface="Cambria" panose="02040503050406030204" pitchFamily="18" charset="0"/>
              <a:ea typeface="Cambria" panose="02040503050406030204" pitchFamily="18" charset="0"/>
              <a:cs typeface="Times New Roman" panose="02020603050405020304" pitchFamily="18" charset="0"/>
            </a:endParaRPr>
          </a:p>
          <a:p>
            <a:pPr algn="just"/>
            <a:r>
              <a:rPr lang="pt-BR" sz="2100" dirty="0">
                <a:effectLst/>
                <a:latin typeface="Cambria" panose="02040503050406030204" pitchFamily="18" charset="0"/>
                <a:ea typeface="Cambria" panose="02040503050406030204" pitchFamily="18" charset="0"/>
                <a:cs typeface="Times New Roman" panose="02020603050405020304" pitchFamily="18" charset="0"/>
              </a:rPr>
              <a:t>Assim, a partir da segunda metade do século IV, o Concílio de Niceia será chamado de “</a:t>
            </a:r>
            <a:r>
              <a:rPr lang="pt-BR" b="1" dirty="0">
                <a:solidFill>
                  <a:schemeClr val="accent1">
                    <a:lumMod val="75000"/>
                  </a:schemeClr>
                </a:solidFill>
                <a:effectLst/>
                <a:latin typeface="Cambria" panose="02040503050406030204" pitchFamily="18" charset="0"/>
                <a:ea typeface="Cambria" panose="02040503050406030204" pitchFamily="18" charset="0"/>
                <a:cs typeface="Times New Roman" panose="02020603050405020304" pitchFamily="18" charset="0"/>
              </a:rPr>
              <a:t>concílio dos 318 padres</a:t>
            </a:r>
            <a:r>
              <a:rPr lang="pt-BR" sz="2100" b="1" dirty="0">
                <a:effectLst/>
                <a:latin typeface="Cambria" panose="02040503050406030204" pitchFamily="18" charset="0"/>
                <a:ea typeface="Cambria" panose="02040503050406030204" pitchFamily="18" charset="0"/>
                <a:cs typeface="Times New Roman" panose="02020603050405020304" pitchFamily="18" charset="0"/>
              </a:rPr>
              <a:t>”.</a:t>
            </a:r>
            <a:r>
              <a:rPr lang="pt-BR" sz="2100" dirty="0">
                <a:effectLst/>
                <a:latin typeface="Cambria" panose="02040503050406030204" pitchFamily="18" charset="0"/>
                <a:ea typeface="Cambria"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3703703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Espaço Reservado para Conteúdo 4">
            <a:extLst>
              <a:ext uri="{FF2B5EF4-FFF2-40B4-BE49-F238E27FC236}">
                <a16:creationId xmlns:a16="http://schemas.microsoft.com/office/drawing/2014/main" id="{23CE263C-6A89-5A37-8599-D2AF71C2BB7D}"/>
              </a:ext>
            </a:extLst>
          </p:cNvPr>
          <p:cNvSpPr>
            <a:spLocks noGrp="1"/>
          </p:cNvSpPr>
          <p:nvPr>
            <p:ph idx="4294967295"/>
          </p:nvPr>
        </p:nvSpPr>
        <p:spPr>
          <a:xfrm>
            <a:off x="519545" y="721703"/>
            <a:ext cx="11090563" cy="1390555"/>
          </a:xfrm>
        </p:spPr>
        <p:txBody>
          <a:bodyPr>
            <a:normAutofit/>
          </a:bodyPr>
          <a:lstStyle/>
          <a:p>
            <a:pPr indent="228600" algn="just">
              <a:lnSpc>
                <a:spcPct val="107000"/>
              </a:lnSpc>
              <a:spcAft>
                <a:spcPts val="800"/>
              </a:spcAft>
            </a:pPr>
            <a:r>
              <a:rPr lang="pt-BR" sz="2100" b="1" dirty="0">
                <a:effectLst/>
                <a:latin typeface="Cambria" panose="02040503050406030204" pitchFamily="18" charset="0"/>
                <a:ea typeface="Cambria" panose="02040503050406030204" pitchFamily="18" charset="0"/>
                <a:cs typeface="Times New Roman" panose="02020603050405020304" pitchFamily="18" charset="0"/>
              </a:rPr>
              <a:t>Não existe algum documento diretamente de Niceia</a:t>
            </a:r>
            <a:r>
              <a:rPr lang="pt-BR" sz="2100" dirty="0">
                <a:effectLst/>
                <a:latin typeface="Cambria" panose="02040503050406030204" pitchFamily="18" charset="0"/>
                <a:ea typeface="Cambria" panose="02040503050406030204" pitchFamily="18" charset="0"/>
                <a:cs typeface="Times New Roman" panose="02020603050405020304" pitchFamily="18" charset="0"/>
              </a:rPr>
              <a:t>. Tudo se perdeu. Mas existem muitos relatos sobre o que lá se passou e o que lá se decidiu. </a:t>
            </a:r>
          </a:p>
          <a:p>
            <a:pPr indent="228600" algn="just">
              <a:lnSpc>
                <a:spcPct val="107000"/>
              </a:lnSpc>
              <a:spcAft>
                <a:spcPts val="800"/>
              </a:spcAft>
            </a:pPr>
            <a:r>
              <a:rPr lang="pt-BR" sz="2100" b="1" dirty="0">
                <a:effectLst/>
                <a:latin typeface="Cambria" panose="02040503050406030204" pitchFamily="18" charset="0"/>
                <a:ea typeface="Cambria" panose="02040503050406030204" pitchFamily="18" charset="0"/>
                <a:cs typeface="Times New Roman" panose="02020603050405020304" pitchFamily="18" charset="0"/>
              </a:rPr>
              <a:t>Os escritos mais importantes </a:t>
            </a:r>
            <a:r>
              <a:rPr lang="pt-BR" sz="2100" dirty="0">
                <a:effectLst/>
                <a:latin typeface="Cambria" panose="02040503050406030204" pitchFamily="18" charset="0"/>
                <a:ea typeface="Cambria" panose="02040503050406030204" pitchFamily="18" charset="0"/>
                <a:cs typeface="Times New Roman" panose="02020603050405020304" pitchFamily="18" charset="0"/>
              </a:rPr>
              <a:t>são de três teólogos que estiveram em Niceia:</a:t>
            </a:r>
          </a:p>
        </p:txBody>
      </p:sp>
      <p:sp>
        <p:nvSpPr>
          <p:cNvPr id="6" name="CaixaDeTexto 5">
            <a:extLst>
              <a:ext uri="{FF2B5EF4-FFF2-40B4-BE49-F238E27FC236}">
                <a16:creationId xmlns:a16="http://schemas.microsoft.com/office/drawing/2014/main" id="{037E6B64-60AF-6087-1578-8C79C94AC57B}"/>
              </a:ext>
            </a:extLst>
          </p:cNvPr>
          <p:cNvSpPr txBox="1"/>
          <p:nvPr/>
        </p:nvSpPr>
        <p:spPr>
          <a:xfrm>
            <a:off x="1233158" y="5734972"/>
            <a:ext cx="2359133"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pt-BR" sz="1800" b="1" dirty="0">
                <a:effectLst/>
                <a:latin typeface="Times New Roman" panose="02020603050405020304" pitchFamily="18" charset="0"/>
                <a:ea typeface="Arial" panose="020B0604020202020204" pitchFamily="34" charset="0"/>
                <a:cs typeface="Arial" panose="020B0604020202020204" pitchFamily="34" charset="0"/>
              </a:rPr>
              <a:t>Diácono de Alexandre</a:t>
            </a:r>
            <a:endParaRPr lang="pt-BR" b="1" dirty="0"/>
          </a:p>
        </p:txBody>
      </p:sp>
      <p:sp>
        <p:nvSpPr>
          <p:cNvPr id="7" name="CaixaDeTexto 6">
            <a:extLst>
              <a:ext uri="{FF2B5EF4-FFF2-40B4-BE49-F238E27FC236}">
                <a16:creationId xmlns:a16="http://schemas.microsoft.com/office/drawing/2014/main" id="{56B4B792-347F-BFCA-31B4-9CA55AABA281}"/>
              </a:ext>
            </a:extLst>
          </p:cNvPr>
          <p:cNvSpPr txBox="1"/>
          <p:nvPr/>
        </p:nvSpPr>
        <p:spPr>
          <a:xfrm>
            <a:off x="4771452" y="5734972"/>
            <a:ext cx="3004217"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pt-BR" sz="1800" b="1" dirty="0">
                <a:effectLst/>
                <a:latin typeface="Times New Roman" panose="02020603050405020304" pitchFamily="18" charset="0"/>
                <a:ea typeface="Arial" panose="020B0604020202020204" pitchFamily="34" charset="0"/>
                <a:cs typeface="Arial" panose="020B0604020202020204" pitchFamily="34" charset="0"/>
              </a:rPr>
              <a:t>Primeiro historiador da Igreja </a:t>
            </a:r>
            <a:endParaRPr lang="pt-BR" b="1" dirty="0"/>
          </a:p>
        </p:txBody>
      </p:sp>
      <p:sp>
        <p:nvSpPr>
          <p:cNvPr id="8" name="CaixaDeTexto 7">
            <a:extLst>
              <a:ext uri="{FF2B5EF4-FFF2-40B4-BE49-F238E27FC236}">
                <a16:creationId xmlns:a16="http://schemas.microsoft.com/office/drawing/2014/main" id="{CC5DBB39-1DAC-F897-D926-8486DEF29391}"/>
              </a:ext>
            </a:extLst>
          </p:cNvPr>
          <p:cNvSpPr txBox="1"/>
          <p:nvPr/>
        </p:nvSpPr>
        <p:spPr>
          <a:xfrm>
            <a:off x="8537846" y="5721961"/>
            <a:ext cx="2154417"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pt-BR" sz="1800" b="1" dirty="0">
                <a:effectLst/>
                <a:latin typeface="Times New Roman" panose="02020603050405020304" pitchFamily="18" charset="0"/>
                <a:ea typeface="Arial" panose="020B0604020202020204" pitchFamily="34" charset="0"/>
                <a:cs typeface="Arial" panose="020B0604020202020204" pitchFamily="34" charset="0"/>
              </a:rPr>
              <a:t>Bispo de Antioquia</a:t>
            </a:r>
            <a:endParaRPr lang="pt-BR" b="1" dirty="0"/>
          </a:p>
        </p:txBody>
      </p:sp>
      <p:sp>
        <p:nvSpPr>
          <p:cNvPr id="9" name="CaixaDeTexto 8">
            <a:extLst>
              <a:ext uri="{FF2B5EF4-FFF2-40B4-BE49-F238E27FC236}">
                <a16:creationId xmlns:a16="http://schemas.microsoft.com/office/drawing/2014/main" id="{11547A8B-F088-EA25-13BD-7ECD6BA1C6EA}"/>
              </a:ext>
            </a:extLst>
          </p:cNvPr>
          <p:cNvSpPr txBox="1"/>
          <p:nvPr/>
        </p:nvSpPr>
        <p:spPr>
          <a:xfrm>
            <a:off x="1361672" y="2259938"/>
            <a:ext cx="2608794" cy="400110"/>
          </a:xfrm>
          <a:prstGeom prst="rect">
            <a:avLst/>
          </a:prstGeom>
          <a:ln w="28575">
            <a:solidFill>
              <a:schemeClr val="accent1"/>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pt-BR" sz="2000" dirty="0">
                <a:latin typeface="Times New Roman" panose="02020603050405020304" pitchFamily="18" charset="0"/>
                <a:ea typeface="Arial" panose="020B0604020202020204" pitchFamily="34" charset="0"/>
                <a:cs typeface="Arial" panose="020B0604020202020204" pitchFamily="34" charset="0"/>
              </a:rPr>
              <a:t>Atanásio de Alexandria</a:t>
            </a:r>
            <a:endParaRPr lang="pt-BR" sz="2000" dirty="0"/>
          </a:p>
        </p:txBody>
      </p:sp>
      <p:sp>
        <p:nvSpPr>
          <p:cNvPr id="10" name="CaixaDeTexto 9">
            <a:extLst>
              <a:ext uri="{FF2B5EF4-FFF2-40B4-BE49-F238E27FC236}">
                <a16:creationId xmlns:a16="http://schemas.microsoft.com/office/drawing/2014/main" id="{FD145ADA-49BD-42F4-5E82-46B272BAECF0}"/>
              </a:ext>
            </a:extLst>
          </p:cNvPr>
          <p:cNvSpPr txBox="1"/>
          <p:nvPr/>
        </p:nvSpPr>
        <p:spPr>
          <a:xfrm>
            <a:off x="5056737" y="2260772"/>
            <a:ext cx="2387789" cy="400110"/>
          </a:xfrm>
          <a:prstGeom prst="rect">
            <a:avLst/>
          </a:prstGeom>
          <a:ln w="28575">
            <a:solidFill>
              <a:schemeClr val="accent1"/>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pt-BR" sz="2000" dirty="0">
                <a:latin typeface="Times New Roman" panose="02020603050405020304" pitchFamily="18" charset="0"/>
                <a:ea typeface="Arial" panose="020B0604020202020204" pitchFamily="34" charset="0"/>
                <a:cs typeface="Arial" panose="020B0604020202020204" pitchFamily="34" charset="0"/>
              </a:rPr>
              <a:t>Eusébio de Cesareia</a:t>
            </a:r>
            <a:endParaRPr lang="pt-BR" sz="2000" dirty="0"/>
          </a:p>
        </p:txBody>
      </p:sp>
      <p:sp>
        <p:nvSpPr>
          <p:cNvPr id="11" name="CaixaDeTexto 10">
            <a:extLst>
              <a:ext uri="{FF2B5EF4-FFF2-40B4-BE49-F238E27FC236}">
                <a16:creationId xmlns:a16="http://schemas.microsoft.com/office/drawing/2014/main" id="{C2D63ACE-A02D-3757-C9D4-EBC8D8C2A7D3}"/>
              </a:ext>
            </a:extLst>
          </p:cNvPr>
          <p:cNvSpPr txBox="1"/>
          <p:nvPr/>
        </p:nvSpPr>
        <p:spPr>
          <a:xfrm>
            <a:off x="8462427" y="2310983"/>
            <a:ext cx="2608793" cy="400110"/>
          </a:xfrm>
          <a:prstGeom prst="rect">
            <a:avLst/>
          </a:prstGeom>
          <a:ln w="28575">
            <a:solidFill>
              <a:schemeClr val="accent1"/>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pt-BR" sz="2000" dirty="0">
                <a:latin typeface="Times New Roman" panose="02020603050405020304" pitchFamily="18" charset="0"/>
                <a:ea typeface="Arial" panose="020B0604020202020204" pitchFamily="34" charset="0"/>
                <a:cs typeface="Arial" panose="020B0604020202020204" pitchFamily="34" charset="0"/>
              </a:rPr>
              <a:t>Eustácio de Antioquia</a:t>
            </a:r>
            <a:endParaRPr lang="pt-BR" sz="2000" dirty="0"/>
          </a:p>
        </p:txBody>
      </p:sp>
      <p:cxnSp>
        <p:nvCxnSpPr>
          <p:cNvPr id="12" name="Conector: Curvo 11">
            <a:extLst>
              <a:ext uri="{FF2B5EF4-FFF2-40B4-BE49-F238E27FC236}">
                <a16:creationId xmlns:a16="http://schemas.microsoft.com/office/drawing/2014/main" id="{ECA814C5-1FF0-C0E4-0E0F-C6AD7C209281}"/>
              </a:ext>
            </a:extLst>
          </p:cNvPr>
          <p:cNvCxnSpPr>
            <a:cxnSpLocks/>
            <a:endCxn id="16" idx="1"/>
          </p:cNvCxnSpPr>
          <p:nvPr/>
        </p:nvCxnSpPr>
        <p:spPr>
          <a:xfrm flipV="1">
            <a:off x="620121" y="4122859"/>
            <a:ext cx="863800" cy="476850"/>
          </a:xfrm>
          <a:prstGeom prst="curvedConnector3">
            <a:avLst/>
          </a:prstGeom>
          <a:ln w="28575"/>
        </p:spPr>
        <p:style>
          <a:lnRef idx="1">
            <a:schemeClr val="accent1"/>
          </a:lnRef>
          <a:fillRef idx="0">
            <a:schemeClr val="accent1"/>
          </a:fillRef>
          <a:effectRef idx="0">
            <a:schemeClr val="accent1"/>
          </a:effectRef>
          <a:fontRef idx="minor">
            <a:schemeClr val="tx1"/>
          </a:fontRef>
        </p:style>
      </p:cxnSp>
      <p:cxnSp>
        <p:nvCxnSpPr>
          <p:cNvPr id="15" name="Conector: Curvo 14">
            <a:extLst>
              <a:ext uri="{FF2B5EF4-FFF2-40B4-BE49-F238E27FC236}">
                <a16:creationId xmlns:a16="http://schemas.microsoft.com/office/drawing/2014/main" id="{1CA9D1FB-B09D-C42E-49D1-CA83A5DCC0FA}"/>
              </a:ext>
            </a:extLst>
          </p:cNvPr>
          <p:cNvCxnSpPr>
            <a:cxnSpLocks/>
          </p:cNvCxnSpPr>
          <p:nvPr/>
        </p:nvCxnSpPr>
        <p:spPr>
          <a:xfrm>
            <a:off x="10650429" y="4177685"/>
            <a:ext cx="959679" cy="574424"/>
          </a:xfrm>
          <a:prstGeom prst="curvedConnector3">
            <a:avLst/>
          </a:prstGeom>
          <a:ln w="28575"/>
        </p:spPr>
        <p:style>
          <a:lnRef idx="1">
            <a:schemeClr val="accent1"/>
          </a:lnRef>
          <a:fillRef idx="0">
            <a:schemeClr val="accent1"/>
          </a:fillRef>
          <a:effectRef idx="0">
            <a:schemeClr val="accent1"/>
          </a:effectRef>
          <a:fontRef idx="minor">
            <a:schemeClr val="tx1"/>
          </a:fontRef>
        </p:style>
      </p:cxnSp>
      <p:pic>
        <p:nvPicPr>
          <p:cNvPr id="16" name="Imagem 15">
            <a:extLst>
              <a:ext uri="{FF2B5EF4-FFF2-40B4-BE49-F238E27FC236}">
                <a16:creationId xmlns:a16="http://schemas.microsoft.com/office/drawing/2014/main" id="{E302C0E5-76EC-DA2D-2817-4AF516738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3921" y="2760741"/>
            <a:ext cx="2030551" cy="2724235"/>
          </a:xfrm>
          <a:prstGeom prst="rect">
            <a:avLst/>
          </a:prstGeom>
        </p:spPr>
      </p:pic>
      <p:pic>
        <p:nvPicPr>
          <p:cNvPr id="18" name="Imagem 17">
            <a:extLst>
              <a:ext uri="{FF2B5EF4-FFF2-40B4-BE49-F238E27FC236}">
                <a16:creationId xmlns:a16="http://schemas.microsoft.com/office/drawing/2014/main" id="{FB57A824-F39C-82D2-D274-F15EE076E4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9169" y="2837480"/>
            <a:ext cx="2154417" cy="2724234"/>
          </a:xfrm>
          <a:prstGeom prst="rect">
            <a:avLst/>
          </a:prstGeom>
        </p:spPr>
      </p:pic>
      <p:cxnSp>
        <p:nvCxnSpPr>
          <p:cNvPr id="33" name="Conector: Curvo 32">
            <a:extLst>
              <a:ext uri="{FF2B5EF4-FFF2-40B4-BE49-F238E27FC236}">
                <a16:creationId xmlns:a16="http://schemas.microsoft.com/office/drawing/2014/main" id="{A620ACDA-3E61-4880-9758-3FABEE0069B1}"/>
              </a:ext>
            </a:extLst>
          </p:cNvPr>
          <p:cNvCxnSpPr>
            <a:stCxn id="16" idx="3"/>
          </p:cNvCxnSpPr>
          <p:nvPr/>
        </p:nvCxnSpPr>
        <p:spPr>
          <a:xfrm flipV="1">
            <a:off x="3514472" y="3467401"/>
            <a:ext cx="1652345" cy="655458"/>
          </a:xfrm>
          <a:prstGeom prst="curvedConnector3">
            <a:avLst/>
          </a:prstGeom>
          <a:ln w="28575"/>
        </p:spPr>
        <p:style>
          <a:lnRef idx="1">
            <a:schemeClr val="accent1"/>
          </a:lnRef>
          <a:fillRef idx="0">
            <a:schemeClr val="accent1"/>
          </a:fillRef>
          <a:effectRef idx="0">
            <a:schemeClr val="accent1"/>
          </a:effectRef>
          <a:fontRef idx="minor">
            <a:schemeClr val="tx1"/>
          </a:fontRef>
        </p:style>
      </p:cxnSp>
      <p:cxnSp>
        <p:nvCxnSpPr>
          <p:cNvPr id="35" name="Conector: Curvo 34">
            <a:extLst>
              <a:ext uri="{FF2B5EF4-FFF2-40B4-BE49-F238E27FC236}">
                <a16:creationId xmlns:a16="http://schemas.microsoft.com/office/drawing/2014/main" id="{17ABCA8A-CA9D-C3C9-1013-CD7BC371D296}"/>
              </a:ext>
            </a:extLst>
          </p:cNvPr>
          <p:cNvCxnSpPr>
            <a:cxnSpLocks/>
          </p:cNvCxnSpPr>
          <p:nvPr/>
        </p:nvCxnSpPr>
        <p:spPr>
          <a:xfrm>
            <a:off x="7328519" y="3604812"/>
            <a:ext cx="1209327" cy="572873"/>
          </a:xfrm>
          <a:prstGeom prst="curvedConnector3">
            <a:avLst/>
          </a:prstGeom>
          <a:ln w="28575"/>
        </p:spPr>
        <p:style>
          <a:lnRef idx="1">
            <a:schemeClr val="accent1"/>
          </a:lnRef>
          <a:fillRef idx="0">
            <a:schemeClr val="accent1"/>
          </a:fillRef>
          <a:effectRef idx="0">
            <a:schemeClr val="accent1"/>
          </a:effectRef>
          <a:fontRef idx="minor">
            <a:schemeClr val="tx1"/>
          </a:fontRef>
        </p:style>
      </p:cxnSp>
      <p:pic>
        <p:nvPicPr>
          <p:cNvPr id="38" name="Imagem 37">
            <a:extLst>
              <a:ext uri="{FF2B5EF4-FFF2-40B4-BE49-F238E27FC236}">
                <a16:creationId xmlns:a16="http://schemas.microsoft.com/office/drawing/2014/main" id="{C0572652-668D-2C98-CBE9-43037589FC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1376" y="2815566"/>
            <a:ext cx="2156883" cy="2724234"/>
          </a:xfrm>
          <a:prstGeom prst="rect">
            <a:avLst/>
          </a:prstGeom>
        </p:spPr>
      </p:pic>
    </p:spTree>
    <p:extLst>
      <p:ext uri="{BB962C8B-B14F-4D97-AF65-F5344CB8AC3E}">
        <p14:creationId xmlns:p14="http://schemas.microsoft.com/office/powerpoint/2010/main" val="2224952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Espaço Reservado para Conteúdo 4">
            <a:extLst>
              <a:ext uri="{FF2B5EF4-FFF2-40B4-BE49-F238E27FC236}">
                <a16:creationId xmlns:a16="http://schemas.microsoft.com/office/drawing/2014/main" id="{23CE263C-6A89-5A37-8599-D2AF71C2BB7D}"/>
              </a:ext>
            </a:extLst>
          </p:cNvPr>
          <p:cNvSpPr>
            <a:spLocks noGrp="1"/>
          </p:cNvSpPr>
          <p:nvPr>
            <p:ph idx="4294967295"/>
          </p:nvPr>
        </p:nvSpPr>
        <p:spPr>
          <a:xfrm>
            <a:off x="976745" y="789022"/>
            <a:ext cx="11090563" cy="671046"/>
          </a:xfrm>
        </p:spPr>
        <p:txBody>
          <a:bodyPr>
            <a:normAutofit/>
          </a:bodyPr>
          <a:lstStyle/>
          <a:p>
            <a:r>
              <a:rPr lang="pt-BR" sz="2300" dirty="0">
                <a:effectLst/>
                <a:latin typeface="Cambria" panose="02040503050406030204" pitchFamily="18" charset="0"/>
                <a:ea typeface="Cambria" panose="02040503050406030204" pitchFamily="18" charset="0"/>
                <a:cs typeface="Times New Roman" panose="02020603050405020304" pitchFamily="18" charset="0"/>
              </a:rPr>
              <a:t>Muitos outros teólogos abordarão Niceia, como:</a:t>
            </a:r>
            <a:endParaRPr lang="pt-BR" sz="2300" dirty="0"/>
          </a:p>
        </p:txBody>
      </p:sp>
      <p:sp>
        <p:nvSpPr>
          <p:cNvPr id="9" name="CaixaDeTexto 8">
            <a:extLst>
              <a:ext uri="{FF2B5EF4-FFF2-40B4-BE49-F238E27FC236}">
                <a16:creationId xmlns:a16="http://schemas.microsoft.com/office/drawing/2014/main" id="{11547A8B-F088-EA25-13BD-7ECD6BA1C6EA}"/>
              </a:ext>
            </a:extLst>
          </p:cNvPr>
          <p:cNvSpPr txBox="1"/>
          <p:nvPr/>
        </p:nvSpPr>
        <p:spPr>
          <a:xfrm>
            <a:off x="2340011" y="1716513"/>
            <a:ext cx="3296997" cy="415498"/>
          </a:xfrm>
          <a:prstGeom prst="rect">
            <a:avLst/>
          </a:prstGeom>
          <a:ln w="28575">
            <a:solidFill>
              <a:schemeClr val="accent1"/>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pt-BR" sz="2100" dirty="0">
                <a:latin typeface="Times New Roman" panose="02020603050405020304" pitchFamily="18" charset="0"/>
                <a:ea typeface="Arial" panose="020B0604020202020204" pitchFamily="34" charset="0"/>
                <a:cs typeface="Arial" panose="020B0604020202020204" pitchFamily="34" charset="0"/>
              </a:rPr>
              <a:t>Sócrates de Constantinopla</a:t>
            </a:r>
            <a:endParaRPr lang="pt-BR" sz="2100" dirty="0"/>
          </a:p>
        </p:txBody>
      </p:sp>
      <p:sp>
        <p:nvSpPr>
          <p:cNvPr id="10" name="CaixaDeTexto 9">
            <a:extLst>
              <a:ext uri="{FF2B5EF4-FFF2-40B4-BE49-F238E27FC236}">
                <a16:creationId xmlns:a16="http://schemas.microsoft.com/office/drawing/2014/main" id="{FD145ADA-49BD-42F4-5E82-46B272BAECF0}"/>
              </a:ext>
            </a:extLst>
          </p:cNvPr>
          <p:cNvSpPr txBox="1"/>
          <p:nvPr/>
        </p:nvSpPr>
        <p:spPr>
          <a:xfrm>
            <a:off x="6554993" y="1728673"/>
            <a:ext cx="2167303" cy="415498"/>
          </a:xfrm>
          <a:prstGeom prst="rect">
            <a:avLst/>
          </a:prstGeom>
          <a:ln w="28575">
            <a:solidFill>
              <a:schemeClr val="accent1"/>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pt-BR" sz="2100" dirty="0">
                <a:latin typeface="Times New Roman" panose="02020603050405020304" pitchFamily="18" charset="0"/>
                <a:ea typeface="Arial" panose="020B0604020202020204" pitchFamily="34" charset="0"/>
                <a:cs typeface="Arial" panose="020B0604020202020204" pitchFamily="34" charset="0"/>
              </a:rPr>
              <a:t>Hilário de Poitiers</a:t>
            </a:r>
            <a:endParaRPr lang="pt-BR" sz="2100" dirty="0"/>
          </a:p>
        </p:txBody>
      </p:sp>
      <p:cxnSp>
        <p:nvCxnSpPr>
          <p:cNvPr id="12" name="Conector: Curvo 11">
            <a:extLst>
              <a:ext uri="{FF2B5EF4-FFF2-40B4-BE49-F238E27FC236}">
                <a16:creationId xmlns:a16="http://schemas.microsoft.com/office/drawing/2014/main" id="{ECA814C5-1FF0-C0E4-0E0F-C6AD7C209281}"/>
              </a:ext>
            </a:extLst>
          </p:cNvPr>
          <p:cNvCxnSpPr>
            <a:cxnSpLocks/>
            <a:endCxn id="3" idx="1"/>
          </p:cNvCxnSpPr>
          <p:nvPr/>
        </p:nvCxnSpPr>
        <p:spPr>
          <a:xfrm flipV="1">
            <a:off x="623455" y="3896686"/>
            <a:ext cx="2213432" cy="564478"/>
          </a:xfrm>
          <a:prstGeom prst="curvedConnector3">
            <a:avLst/>
          </a:prstGeom>
          <a:ln w="28575"/>
        </p:spPr>
        <p:style>
          <a:lnRef idx="1">
            <a:schemeClr val="accent1"/>
          </a:lnRef>
          <a:fillRef idx="0">
            <a:schemeClr val="accent1"/>
          </a:fillRef>
          <a:effectRef idx="0">
            <a:schemeClr val="accent1"/>
          </a:effectRef>
          <a:fontRef idx="minor">
            <a:schemeClr val="tx1"/>
          </a:fontRef>
        </p:style>
      </p:cxnSp>
      <p:cxnSp>
        <p:nvCxnSpPr>
          <p:cNvPr id="15" name="Conector: Curvo 14">
            <a:extLst>
              <a:ext uri="{FF2B5EF4-FFF2-40B4-BE49-F238E27FC236}">
                <a16:creationId xmlns:a16="http://schemas.microsoft.com/office/drawing/2014/main" id="{1CA9D1FB-B09D-C42E-49D1-CA83A5DCC0FA}"/>
              </a:ext>
            </a:extLst>
          </p:cNvPr>
          <p:cNvCxnSpPr>
            <a:cxnSpLocks/>
            <a:stCxn id="13" idx="3"/>
          </p:cNvCxnSpPr>
          <p:nvPr/>
        </p:nvCxnSpPr>
        <p:spPr>
          <a:xfrm>
            <a:off x="8722296" y="3976960"/>
            <a:ext cx="3054066" cy="595040"/>
          </a:xfrm>
          <a:prstGeom prst="curvedConnector3">
            <a:avLst/>
          </a:prstGeom>
          <a:ln w="28575"/>
        </p:spPr>
        <p:style>
          <a:lnRef idx="1">
            <a:schemeClr val="accent1"/>
          </a:lnRef>
          <a:fillRef idx="0">
            <a:schemeClr val="accent1"/>
          </a:fillRef>
          <a:effectRef idx="0">
            <a:schemeClr val="accent1"/>
          </a:effectRef>
          <a:fontRef idx="minor">
            <a:schemeClr val="tx1"/>
          </a:fontRef>
        </p:style>
      </p:cxnSp>
      <p:cxnSp>
        <p:nvCxnSpPr>
          <p:cNvPr id="33" name="Conector: Curvo 32">
            <a:extLst>
              <a:ext uri="{FF2B5EF4-FFF2-40B4-BE49-F238E27FC236}">
                <a16:creationId xmlns:a16="http://schemas.microsoft.com/office/drawing/2014/main" id="{A620ACDA-3E61-4880-9758-3FABEE0069B1}"/>
              </a:ext>
            </a:extLst>
          </p:cNvPr>
          <p:cNvCxnSpPr>
            <a:cxnSpLocks/>
          </p:cNvCxnSpPr>
          <p:nvPr/>
        </p:nvCxnSpPr>
        <p:spPr>
          <a:xfrm>
            <a:off x="4020838" y="3804205"/>
            <a:ext cx="2534155" cy="12700"/>
          </a:xfrm>
          <a:prstGeom prst="curvedConnector3">
            <a:avLst/>
          </a:prstGeom>
          <a:ln w="28575"/>
        </p:spPr>
        <p:style>
          <a:lnRef idx="1">
            <a:schemeClr val="accent1"/>
          </a:lnRef>
          <a:fillRef idx="0">
            <a:schemeClr val="accent1"/>
          </a:fillRef>
          <a:effectRef idx="0">
            <a:schemeClr val="accent1"/>
          </a:effectRef>
          <a:fontRef idx="minor">
            <a:schemeClr val="tx1"/>
          </a:fontRef>
        </p:style>
      </p:cxnSp>
      <p:pic>
        <p:nvPicPr>
          <p:cNvPr id="3" name="Imagem 2">
            <a:extLst>
              <a:ext uri="{FF2B5EF4-FFF2-40B4-BE49-F238E27FC236}">
                <a16:creationId xmlns:a16="http://schemas.microsoft.com/office/drawing/2014/main" id="{06C1B71D-6AE4-4892-F18C-8A3EF61A35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6887" y="2304272"/>
            <a:ext cx="2367901" cy="3184827"/>
          </a:xfrm>
          <a:prstGeom prst="rect">
            <a:avLst/>
          </a:prstGeom>
        </p:spPr>
      </p:pic>
      <p:pic>
        <p:nvPicPr>
          <p:cNvPr id="13" name="Imagem 12">
            <a:extLst>
              <a:ext uri="{FF2B5EF4-FFF2-40B4-BE49-F238E27FC236}">
                <a16:creationId xmlns:a16="http://schemas.microsoft.com/office/drawing/2014/main" id="{A0BA4DEE-BA73-0A54-2A40-4614BA49DD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4993" y="2416104"/>
            <a:ext cx="2167303" cy="3121711"/>
          </a:xfrm>
          <a:prstGeom prst="rect">
            <a:avLst/>
          </a:prstGeom>
        </p:spPr>
      </p:pic>
    </p:spTree>
    <p:extLst>
      <p:ext uri="{BB962C8B-B14F-4D97-AF65-F5344CB8AC3E}">
        <p14:creationId xmlns:p14="http://schemas.microsoft.com/office/powerpoint/2010/main" val="832188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8" name="CaixaDeTexto 27">
            <a:extLst>
              <a:ext uri="{FF2B5EF4-FFF2-40B4-BE49-F238E27FC236}">
                <a16:creationId xmlns:a16="http://schemas.microsoft.com/office/drawing/2014/main" id="{D75CCA01-21A6-0CAA-E04A-DE0CCC13BE5B}"/>
              </a:ext>
            </a:extLst>
          </p:cNvPr>
          <p:cNvSpPr txBox="1"/>
          <p:nvPr/>
        </p:nvSpPr>
        <p:spPr>
          <a:xfrm>
            <a:off x="817418" y="837192"/>
            <a:ext cx="10169236" cy="5131789"/>
          </a:xfrm>
          <a:prstGeom prst="rect">
            <a:avLst/>
          </a:prstGeom>
          <a:noFill/>
        </p:spPr>
        <p:txBody>
          <a:bodyPr wrap="square">
            <a:spAutoFit/>
          </a:bodyPr>
          <a:lstStyle/>
          <a:p>
            <a:pPr marL="285750" indent="-285750" algn="just">
              <a:lnSpc>
                <a:spcPct val="107000"/>
              </a:lnSpc>
              <a:spcAft>
                <a:spcPts val="800"/>
              </a:spcAft>
              <a:buFont typeface="Arial" panose="020B0604020202020204" pitchFamily="34" charset="0"/>
              <a:buChar char="•"/>
            </a:pPr>
            <a:r>
              <a:rPr lang="pt-BR" sz="1800" dirty="0">
                <a:effectLst/>
                <a:latin typeface="Cambria" panose="02040503050406030204" pitchFamily="18" charset="0"/>
                <a:ea typeface="Cambria" panose="02040503050406030204" pitchFamily="18" charset="0"/>
                <a:cs typeface="Times New Roman" panose="02020603050405020304" pitchFamily="18" charset="0"/>
              </a:rPr>
              <a:t>Na época havia então cerca de 1800 bispos dentro do Império Romano. Estiveram presentes um sexto.</a:t>
            </a:r>
          </a:p>
          <a:p>
            <a:pPr marL="285750" indent="-285750" algn="just">
              <a:lnSpc>
                <a:spcPct val="107000"/>
              </a:lnSpc>
              <a:spcAft>
                <a:spcPts val="800"/>
              </a:spcAft>
              <a:buFont typeface="Arial" panose="020B0604020202020204" pitchFamily="34" charset="0"/>
              <a:buChar char="•"/>
            </a:pPr>
            <a:r>
              <a:rPr lang="pt-BR" sz="1800" dirty="0">
                <a:effectLst/>
                <a:latin typeface="Cambria" panose="02040503050406030204" pitchFamily="18" charset="0"/>
                <a:ea typeface="Cambria" panose="02040503050406030204" pitchFamily="18" charset="0"/>
                <a:cs typeface="Times New Roman" panose="02020603050405020304" pitchFamily="18" charset="0"/>
              </a:rPr>
              <a:t> O imperador presidiu, embora só chegasse a Niceia a 14 de junho, quase um mês depois do início. E </a:t>
            </a:r>
            <a:r>
              <a:rPr lang="pt-BR" sz="18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não votou nas questões de fé. </a:t>
            </a:r>
          </a:p>
          <a:p>
            <a:pPr marL="285750" indent="-285750" algn="just">
              <a:lnSpc>
                <a:spcPct val="107000"/>
              </a:lnSpc>
              <a:spcAft>
                <a:spcPts val="800"/>
              </a:spcAft>
              <a:buFont typeface="Arial" panose="020B0604020202020204" pitchFamily="34" charset="0"/>
              <a:buChar char="•"/>
            </a:pPr>
            <a:r>
              <a:rPr lang="pt-BR" sz="1800" b="1" dirty="0">
                <a:effectLst/>
                <a:latin typeface="Cambria" panose="02040503050406030204" pitchFamily="18" charset="0"/>
                <a:ea typeface="Cambria" panose="02040503050406030204" pitchFamily="18" charset="0"/>
                <a:cs typeface="Times New Roman" panose="02020603050405020304" pitchFamily="18" charset="0"/>
              </a:rPr>
              <a:t>O Papa Silvestre </a:t>
            </a:r>
            <a:r>
              <a:rPr lang="pt-BR" sz="1800" dirty="0">
                <a:effectLst/>
                <a:latin typeface="Cambria" panose="02040503050406030204" pitchFamily="18" charset="0"/>
                <a:ea typeface="Cambria" panose="02040503050406030204" pitchFamily="18" charset="0"/>
                <a:cs typeface="Times New Roman" panose="02020603050405020304" pitchFamily="18" charset="0"/>
              </a:rPr>
              <a:t>não esteve presente. Representaram-no três enviados:</a:t>
            </a:r>
          </a:p>
          <a:p>
            <a:pPr marL="285750" indent="-285750" algn="just">
              <a:lnSpc>
                <a:spcPct val="107000"/>
              </a:lnSpc>
              <a:spcAft>
                <a:spcPts val="800"/>
              </a:spcAft>
              <a:buFont typeface="Arial" panose="020B0604020202020204" pitchFamily="34" charset="0"/>
              <a:buChar char="•"/>
            </a:pPr>
            <a:endParaRPr lang="pt-BR" dirty="0">
              <a:latin typeface="Cambria" panose="02040503050406030204" pitchFamily="18" charset="0"/>
              <a:ea typeface="Cambria" panose="02040503050406030204" pitchFamily="18" charset="0"/>
              <a:cs typeface="Times New Roman" panose="02020603050405020304" pitchFamily="18" charset="0"/>
            </a:endParaRPr>
          </a:p>
          <a:p>
            <a:pPr marL="285750" indent="-285750" algn="just">
              <a:lnSpc>
                <a:spcPct val="107000"/>
              </a:lnSpc>
              <a:spcAft>
                <a:spcPts val="800"/>
              </a:spcAft>
              <a:buFont typeface="Arial" panose="020B0604020202020204" pitchFamily="34" charset="0"/>
              <a:buChar char="•"/>
            </a:pPr>
            <a:endParaRPr lang="pt-BR" sz="1800" dirty="0">
              <a:effectLst/>
              <a:latin typeface="Cambria" panose="02040503050406030204" pitchFamily="18" charset="0"/>
              <a:ea typeface="Cambria" panose="02040503050406030204" pitchFamily="18" charset="0"/>
              <a:cs typeface="Times New Roman" panose="02020603050405020304" pitchFamily="18" charset="0"/>
            </a:endParaRPr>
          </a:p>
          <a:p>
            <a:pPr marL="285750" indent="-285750" algn="just">
              <a:lnSpc>
                <a:spcPct val="107000"/>
              </a:lnSpc>
              <a:spcAft>
                <a:spcPts val="800"/>
              </a:spcAft>
              <a:buFont typeface="Arial" panose="020B0604020202020204" pitchFamily="34" charset="0"/>
              <a:buChar char="•"/>
            </a:pPr>
            <a:r>
              <a:rPr lang="pt-BR" sz="1800" dirty="0">
                <a:effectLst/>
                <a:latin typeface="Cambria" panose="02040503050406030204" pitchFamily="18" charset="0"/>
                <a:ea typeface="Cambria" panose="02040503050406030204" pitchFamily="18" charset="0"/>
                <a:cs typeface="Times New Roman" panose="02020603050405020304" pitchFamily="18" charset="0"/>
              </a:rPr>
              <a:t>Dizem os relatos que as assinaturas destes três aparecem sempre em primeiro lugar, sinal da primazia de Roma sobre Antioquia e Alexandria. </a:t>
            </a:r>
          </a:p>
          <a:p>
            <a:pPr marL="285750" indent="-285750" algn="just">
              <a:lnSpc>
                <a:spcPct val="107000"/>
              </a:lnSpc>
              <a:spcAft>
                <a:spcPts val="800"/>
              </a:spcAft>
              <a:buFont typeface="Arial" panose="020B0604020202020204" pitchFamily="34" charset="0"/>
              <a:buChar char="•"/>
            </a:pPr>
            <a:r>
              <a:rPr lang="pt-BR" sz="1800" b="1" dirty="0">
                <a:effectLst/>
                <a:latin typeface="Cambria" panose="02040503050406030204" pitchFamily="18" charset="0"/>
                <a:ea typeface="Cambria" panose="02040503050406030204" pitchFamily="18" charset="0"/>
                <a:cs typeface="Times New Roman" panose="02020603050405020304" pitchFamily="18" charset="0"/>
              </a:rPr>
              <a:t>Os trabalhos ocorreram à maneira do senado romano</a:t>
            </a:r>
            <a:r>
              <a:rPr lang="pt-BR" sz="1800" dirty="0">
                <a:effectLst/>
                <a:latin typeface="Cambria" panose="02040503050406030204" pitchFamily="18" charset="0"/>
                <a:ea typeface="Cambria" panose="02040503050406030204" pitchFamily="18" charset="0"/>
                <a:cs typeface="Times New Roman" panose="02020603050405020304" pitchFamily="18" charset="0"/>
              </a:rPr>
              <a:t>: discursos detalhados, com argumentos e opiniões, usando muita retórica. A ordem das intervenções seguiu a antiguidade dos bispos. Niceia foi ocasião propícia para muitos participantes apresentar difamações ou queixas contra bispos e padres, a fim de se vingarem deles. Contudo, Constantino, no início da assembleia, ordenou a queima de toda a massa de documentos que os padres lhe tinham apresentado, reservando a “sentença sobre eles para o dia do julgamento final”.</a:t>
            </a:r>
            <a:endParaRPr lang="pt-BR" sz="14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2" name="Retângulo 31">
            <a:extLst>
              <a:ext uri="{FF2B5EF4-FFF2-40B4-BE49-F238E27FC236}">
                <a16:creationId xmlns:a16="http://schemas.microsoft.com/office/drawing/2014/main" id="{DBDD853D-4C77-6526-2EBB-1623F4E0FA92}"/>
              </a:ext>
            </a:extLst>
          </p:cNvPr>
          <p:cNvSpPr/>
          <p:nvPr/>
        </p:nvSpPr>
        <p:spPr>
          <a:xfrm>
            <a:off x="1205346" y="2776748"/>
            <a:ext cx="2173095" cy="430887"/>
          </a:xfrm>
          <a:prstGeom prst="rect">
            <a:avLst/>
          </a:prstGeom>
        </p:spPr>
        <p:style>
          <a:lnRef idx="1">
            <a:schemeClr val="accent3"/>
          </a:lnRef>
          <a:fillRef idx="3">
            <a:schemeClr val="accent3"/>
          </a:fillRef>
          <a:effectRef idx="2">
            <a:schemeClr val="accent3"/>
          </a:effectRef>
          <a:fontRef idx="minor">
            <a:schemeClr val="lt1"/>
          </a:fontRef>
        </p:style>
        <p:txBody>
          <a:bodyPr wrap="none" lIns="91440" tIns="45720" rIns="91440" bIns="45720">
            <a:spAutoFit/>
          </a:bodyPr>
          <a:lstStyle/>
          <a:p>
            <a:pPr algn="ctr"/>
            <a:r>
              <a:rPr lang="pt-BR" sz="2200" b="1" cap="none" spc="0" dirty="0">
                <a:ln w="0"/>
                <a:solidFill>
                  <a:schemeClr val="accent1"/>
                </a:solidFill>
                <a:effectLst>
                  <a:outerShdw blurRad="38100" dist="25400" dir="5400000" algn="ctr" rotWithShape="0">
                    <a:srgbClr val="6E747A">
                      <a:alpha val="43000"/>
                    </a:srgbClr>
                  </a:outerShdw>
                </a:effectLst>
              </a:rPr>
              <a:t>Ósio de </a:t>
            </a:r>
            <a:r>
              <a:rPr lang="pt-BR" sz="2200" b="1" cap="none" spc="0" dirty="0" err="1">
                <a:ln w="0"/>
                <a:solidFill>
                  <a:schemeClr val="accent1"/>
                </a:solidFill>
                <a:effectLst>
                  <a:outerShdw blurRad="38100" dist="25400" dir="5400000" algn="ctr" rotWithShape="0">
                    <a:srgbClr val="6E747A">
                      <a:alpha val="43000"/>
                    </a:srgbClr>
                  </a:outerShdw>
                </a:effectLst>
              </a:rPr>
              <a:t>Córdova</a:t>
            </a:r>
            <a:endParaRPr lang="pt-BR" sz="2200" b="1" cap="none" spc="0" dirty="0">
              <a:ln w="0"/>
              <a:solidFill>
                <a:schemeClr val="accent1"/>
              </a:solidFill>
              <a:effectLst>
                <a:outerShdw blurRad="38100" dist="25400" dir="5400000" algn="ctr" rotWithShape="0">
                  <a:srgbClr val="6E747A">
                    <a:alpha val="43000"/>
                  </a:srgbClr>
                </a:outerShdw>
              </a:effectLst>
            </a:endParaRPr>
          </a:p>
        </p:txBody>
      </p:sp>
      <p:sp>
        <p:nvSpPr>
          <p:cNvPr id="34" name="Retângulo 33">
            <a:extLst>
              <a:ext uri="{FF2B5EF4-FFF2-40B4-BE49-F238E27FC236}">
                <a16:creationId xmlns:a16="http://schemas.microsoft.com/office/drawing/2014/main" id="{B5A5564E-C349-64BD-54C4-7154A592B133}"/>
              </a:ext>
            </a:extLst>
          </p:cNvPr>
          <p:cNvSpPr/>
          <p:nvPr/>
        </p:nvSpPr>
        <p:spPr>
          <a:xfrm>
            <a:off x="3948279" y="2776748"/>
            <a:ext cx="685252" cy="430887"/>
          </a:xfrm>
          <a:prstGeom prst="rect">
            <a:avLst/>
          </a:prstGeom>
        </p:spPr>
        <p:style>
          <a:lnRef idx="1">
            <a:schemeClr val="accent3"/>
          </a:lnRef>
          <a:fillRef idx="3">
            <a:schemeClr val="accent3"/>
          </a:fillRef>
          <a:effectRef idx="2">
            <a:schemeClr val="accent3"/>
          </a:effectRef>
          <a:fontRef idx="minor">
            <a:schemeClr val="lt1"/>
          </a:fontRef>
        </p:style>
        <p:txBody>
          <a:bodyPr wrap="none" lIns="91440" tIns="45720" rIns="91440" bIns="45720">
            <a:spAutoFit/>
          </a:bodyPr>
          <a:lstStyle/>
          <a:p>
            <a:pPr algn="ctr"/>
            <a:r>
              <a:rPr lang="pt-BR" sz="2200" b="1" cap="none" spc="0" dirty="0">
                <a:ln w="0"/>
                <a:solidFill>
                  <a:schemeClr val="accent1"/>
                </a:solidFill>
                <a:effectLst>
                  <a:outerShdw blurRad="38100" dist="25400" dir="5400000" algn="ctr" rotWithShape="0">
                    <a:srgbClr val="6E747A">
                      <a:alpha val="43000"/>
                    </a:srgbClr>
                  </a:outerShdw>
                </a:effectLst>
              </a:rPr>
              <a:t>Vito</a:t>
            </a:r>
          </a:p>
        </p:txBody>
      </p:sp>
      <p:sp>
        <p:nvSpPr>
          <p:cNvPr id="36" name="Retângulo 35">
            <a:extLst>
              <a:ext uri="{FF2B5EF4-FFF2-40B4-BE49-F238E27FC236}">
                <a16:creationId xmlns:a16="http://schemas.microsoft.com/office/drawing/2014/main" id="{88E72031-C91F-6020-D4CB-19293A0FFADB}"/>
              </a:ext>
            </a:extLst>
          </p:cNvPr>
          <p:cNvSpPr/>
          <p:nvPr/>
        </p:nvSpPr>
        <p:spPr>
          <a:xfrm>
            <a:off x="5247567" y="2776748"/>
            <a:ext cx="2237407" cy="430887"/>
          </a:xfrm>
          <a:prstGeom prst="rect">
            <a:avLst/>
          </a:prstGeom>
        </p:spPr>
        <p:style>
          <a:lnRef idx="1">
            <a:schemeClr val="accent3"/>
          </a:lnRef>
          <a:fillRef idx="3">
            <a:schemeClr val="accent3"/>
          </a:fillRef>
          <a:effectRef idx="2">
            <a:schemeClr val="accent3"/>
          </a:effectRef>
          <a:fontRef idx="minor">
            <a:schemeClr val="lt1"/>
          </a:fontRef>
        </p:style>
        <p:txBody>
          <a:bodyPr wrap="none" lIns="91440" tIns="45720" rIns="91440" bIns="45720">
            <a:spAutoFit/>
          </a:bodyPr>
          <a:lstStyle/>
          <a:p>
            <a:pPr algn="ctr"/>
            <a:r>
              <a:rPr lang="pt-BR" sz="2200" b="1" cap="none" spc="0" dirty="0">
                <a:ln w="0"/>
                <a:solidFill>
                  <a:schemeClr val="accent1"/>
                </a:solidFill>
                <a:effectLst>
                  <a:outerShdw blurRad="38100" dist="25400" dir="5400000" algn="ctr" rotWithShape="0">
                    <a:srgbClr val="6E747A">
                      <a:alpha val="43000"/>
                    </a:srgbClr>
                  </a:outerShdw>
                </a:effectLst>
              </a:rPr>
              <a:t>Vicente de Roma</a:t>
            </a:r>
          </a:p>
        </p:txBody>
      </p:sp>
    </p:spTree>
    <p:extLst>
      <p:ext uri="{BB962C8B-B14F-4D97-AF65-F5344CB8AC3E}">
        <p14:creationId xmlns:p14="http://schemas.microsoft.com/office/powerpoint/2010/main" val="423843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6F7348B9-0428-89C5-F33C-7C0A15076C4A}"/>
              </a:ext>
            </a:extLst>
          </p:cNvPr>
          <p:cNvSpPr txBox="1"/>
          <p:nvPr/>
        </p:nvSpPr>
        <p:spPr>
          <a:xfrm>
            <a:off x="822614" y="1357375"/>
            <a:ext cx="10616045" cy="959878"/>
          </a:xfrm>
          <a:prstGeom prst="rect">
            <a:avLst/>
          </a:prstGeom>
          <a:noFill/>
        </p:spPr>
        <p:txBody>
          <a:bodyPr wrap="square">
            <a:spAutoFit/>
          </a:bodyPr>
          <a:lstStyle/>
          <a:p>
            <a:pPr marL="285750" indent="-285750" algn="just">
              <a:lnSpc>
                <a:spcPct val="107000"/>
              </a:lnSpc>
              <a:spcAft>
                <a:spcPts val="800"/>
              </a:spcAft>
              <a:buFont typeface="Arial" panose="020B0604020202020204" pitchFamily="34" charset="0"/>
              <a:buChar char="•"/>
            </a:pPr>
            <a:r>
              <a:rPr lang="pt-BR" sz="1800" u="sng" dirty="0">
                <a:effectLst/>
                <a:latin typeface="Cambria" panose="02040503050406030204" pitchFamily="18" charset="0"/>
                <a:ea typeface="Cambria" panose="02040503050406030204" pitchFamily="18" charset="0"/>
                <a:cs typeface="Times New Roman" panose="02020603050405020304" pitchFamily="18" charset="0"/>
              </a:rPr>
              <a:t>Na altura de Niceia, os cristãos eram minoria, talvez 15 por cento dos cidadãos do império</a:t>
            </a:r>
            <a:r>
              <a:rPr lang="pt-BR" sz="1800" dirty="0">
                <a:effectLst/>
                <a:latin typeface="Cambria" panose="02040503050406030204" pitchFamily="18" charset="0"/>
                <a:ea typeface="Cambria" panose="02040503050406030204" pitchFamily="18" charset="0"/>
                <a:cs typeface="Times New Roman" panose="02020603050405020304" pitchFamily="18" charset="0"/>
              </a:rPr>
              <a:t> (cerca de 900 mil)</a:t>
            </a:r>
            <a:r>
              <a:rPr lang="pt-BR" sz="1800" u="sng" dirty="0">
                <a:effectLst/>
                <a:latin typeface="Cambria" panose="02040503050406030204" pitchFamily="18" charset="0"/>
                <a:ea typeface="Cambria" panose="02040503050406030204" pitchFamily="18" charset="0"/>
                <a:cs typeface="Times New Roman" panose="02020603050405020304" pitchFamily="18" charset="0"/>
              </a:rPr>
              <a:t>.</a:t>
            </a:r>
            <a:r>
              <a:rPr lang="pt-BR" sz="1800" dirty="0">
                <a:effectLst/>
                <a:latin typeface="Cambria" panose="02040503050406030204" pitchFamily="18" charset="0"/>
                <a:ea typeface="Cambria" panose="02040503050406030204" pitchFamily="18" charset="0"/>
                <a:cs typeface="Times New Roman" panose="02020603050405020304" pitchFamily="18" charset="0"/>
              </a:rPr>
              <a:t> Ainda no início do século IV eram perseguidos e só em 380, o cristianismo se tornou religião oficial do Império através do Edito de Tessalônica do imperador Teodósio.</a:t>
            </a:r>
            <a:endParaRPr lang="pt-BR" sz="14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6" name="Título 3">
            <a:extLst>
              <a:ext uri="{FF2B5EF4-FFF2-40B4-BE49-F238E27FC236}">
                <a16:creationId xmlns:a16="http://schemas.microsoft.com/office/drawing/2014/main" id="{ABF56F9F-4515-35F4-635F-26E4D3B570BE}"/>
              </a:ext>
            </a:extLst>
          </p:cNvPr>
          <p:cNvSpPr txBox="1">
            <a:spLocks/>
          </p:cNvSpPr>
          <p:nvPr/>
        </p:nvSpPr>
        <p:spPr>
          <a:xfrm>
            <a:off x="651163" y="616966"/>
            <a:ext cx="5479473" cy="888200"/>
          </a:xfrm>
          <a:prstGeom prst="rect">
            <a:avLst/>
          </a:prstGeom>
          <a:effectLst/>
        </p:spPr>
        <p:txBody>
          <a:bodyPr vert="horz" lIns="91440" tIns="45720" rIns="91440" bIns="45720" rtlCol="0" anchor="ctr">
            <a:normAutofit fontScale="92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t-BR" sz="4000" b="1" dirty="0">
                <a:solidFill>
                  <a:srgbClr val="B40000"/>
                </a:solidFill>
              </a:rPr>
              <a:t>Constantino e o Concílio</a:t>
            </a:r>
          </a:p>
        </p:txBody>
      </p:sp>
      <p:sp>
        <p:nvSpPr>
          <p:cNvPr id="8" name="CaixaDeTexto 7">
            <a:extLst>
              <a:ext uri="{FF2B5EF4-FFF2-40B4-BE49-F238E27FC236}">
                <a16:creationId xmlns:a16="http://schemas.microsoft.com/office/drawing/2014/main" id="{2156FF0C-265F-6E8A-1CB1-9A250CD34754}"/>
              </a:ext>
            </a:extLst>
          </p:cNvPr>
          <p:cNvSpPr txBox="1"/>
          <p:nvPr/>
        </p:nvSpPr>
        <p:spPr>
          <a:xfrm>
            <a:off x="882359" y="2305623"/>
            <a:ext cx="10297391" cy="1754326"/>
          </a:xfrm>
          <a:prstGeom prst="rect">
            <a:avLst/>
          </a:prstGeom>
          <a:noFill/>
        </p:spPr>
        <p:txBody>
          <a:bodyPr wrap="square">
            <a:spAutoFit/>
          </a:bodyPr>
          <a:lstStyle/>
          <a:p>
            <a:pPr marL="285750" indent="-285750" algn="just">
              <a:buFont typeface="Arial" panose="020B0604020202020204" pitchFamily="34" charset="0"/>
              <a:buChar char="•"/>
            </a:pPr>
            <a:r>
              <a:rPr lang="pt-BR" sz="1800" dirty="0">
                <a:effectLst/>
                <a:latin typeface="Cambria" panose="02040503050406030204" pitchFamily="18" charset="0"/>
                <a:ea typeface="Cambria" panose="02040503050406030204" pitchFamily="18" charset="0"/>
                <a:cs typeface="Times New Roman" panose="02020603050405020304" pitchFamily="18" charset="0"/>
              </a:rPr>
              <a:t>No entendimento do imperador, que ainda tem o título de </a:t>
            </a:r>
            <a:r>
              <a:rPr lang="pt-BR" sz="1800" b="1" dirty="0">
                <a:effectLst/>
                <a:latin typeface="Cambria" panose="02040503050406030204" pitchFamily="18" charset="0"/>
                <a:ea typeface="Cambria" panose="02040503050406030204" pitchFamily="18" charset="0"/>
                <a:cs typeface="Times New Roman" panose="02020603050405020304" pitchFamily="18" charset="0"/>
              </a:rPr>
              <a:t>Sumo Pontífice </a:t>
            </a:r>
            <a:r>
              <a:rPr lang="pt-BR" sz="1800" dirty="0">
                <a:effectLst/>
                <a:latin typeface="Cambria" panose="02040503050406030204" pitchFamily="18" charset="0"/>
                <a:ea typeface="Cambria" panose="02040503050406030204" pitchFamily="18" charset="0"/>
                <a:cs typeface="Times New Roman" panose="02020603050405020304" pitchFamily="18" charset="0"/>
              </a:rPr>
              <a:t>(“o maior construtor de pontes”, de unidade) era importante que a Igreja chegasse a um consenso, que impedisse uma divisão. Entendia-se que a unidade espiritual era importante para a coesão do império. </a:t>
            </a:r>
          </a:p>
          <a:p>
            <a:pPr marL="285750" indent="-285750" algn="just">
              <a:buFont typeface="Arial" panose="020B0604020202020204" pitchFamily="34" charset="0"/>
              <a:buChar char="•"/>
            </a:pPr>
            <a:r>
              <a:rPr lang="pt-BR" sz="1800" dirty="0">
                <a:effectLst/>
                <a:latin typeface="Cambria" panose="02040503050406030204" pitchFamily="18" charset="0"/>
                <a:ea typeface="Cambria" panose="02040503050406030204" pitchFamily="18" charset="0"/>
                <a:cs typeface="Times New Roman" panose="02020603050405020304" pitchFamily="18" charset="0"/>
              </a:rPr>
              <a:t>Antes de convocar o concílio, </a:t>
            </a:r>
            <a:r>
              <a:rPr lang="pt-BR" sz="1800" u="sng" dirty="0">
                <a:effectLst/>
                <a:latin typeface="Cambria" panose="02040503050406030204" pitchFamily="18" charset="0"/>
                <a:ea typeface="Cambria" panose="02040503050406030204" pitchFamily="18" charset="0"/>
                <a:cs typeface="Times New Roman" panose="02020603050405020304" pitchFamily="18" charset="0"/>
              </a:rPr>
              <a:t>Constantino escreve uma carta ao padre Ário e ao bispo Alexandre</a:t>
            </a:r>
            <a:r>
              <a:rPr lang="pt-BR" sz="1800" dirty="0">
                <a:effectLst/>
                <a:latin typeface="Cambria" panose="02040503050406030204" pitchFamily="18" charset="0"/>
                <a:ea typeface="Cambria" panose="02040503050406030204" pitchFamily="18" charset="0"/>
                <a:cs typeface="Times New Roman" panose="02020603050405020304" pitchFamily="18" charset="0"/>
              </a:rPr>
              <a:t>, ambos da grande cidade de Alexandria, em que, segundo o historiador Eusébio de Cesareia, que morreu em 339, diz: </a:t>
            </a:r>
            <a:endParaRPr lang="pt-BR" dirty="0">
              <a:latin typeface="Cambria" panose="02040503050406030204" pitchFamily="18" charset="0"/>
              <a:ea typeface="Cambria" panose="02040503050406030204" pitchFamily="18" charset="0"/>
            </a:endParaRPr>
          </a:p>
        </p:txBody>
      </p:sp>
      <p:sp>
        <p:nvSpPr>
          <p:cNvPr id="10" name="CaixaDeTexto 9">
            <a:extLst>
              <a:ext uri="{FF2B5EF4-FFF2-40B4-BE49-F238E27FC236}">
                <a16:creationId xmlns:a16="http://schemas.microsoft.com/office/drawing/2014/main" id="{6E5C16FA-92C1-9AE6-2388-ED322B0571F0}"/>
              </a:ext>
            </a:extLst>
          </p:cNvPr>
          <p:cNvSpPr txBox="1"/>
          <p:nvPr/>
        </p:nvSpPr>
        <p:spPr>
          <a:xfrm>
            <a:off x="1026102" y="4176461"/>
            <a:ext cx="10139795" cy="1264642"/>
          </a:xfrm>
          <a:prstGeom prst="rect">
            <a:avLst/>
          </a:prstGeom>
          <a:noFill/>
          <a:ln>
            <a:solidFill>
              <a:schemeClr val="tx1"/>
            </a:solidFill>
            <a:prstDash val="dash"/>
          </a:ln>
        </p:spPr>
        <p:txBody>
          <a:bodyPr wrap="square">
            <a:spAutoFit/>
          </a:bodyPr>
          <a:lstStyle/>
          <a:p>
            <a:pPr algn="just">
              <a:lnSpc>
                <a:spcPct val="107000"/>
              </a:lnSpc>
              <a:spcAft>
                <a:spcPts val="800"/>
              </a:spcAft>
            </a:pPr>
            <a:r>
              <a:rPr lang="pt-BR" b="1" dirty="0">
                <a:effectLst/>
                <a:latin typeface="Calibri" panose="020F0502020204030204" pitchFamily="34" charset="0"/>
                <a:ea typeface="Calibri" panose="020F0502020204030204" pitchFamily="34" charset="0"/>
                <a:cs typeface="Times New Roman" panose="02020603050405020304" pitchFamily="18" charset="0"/>
              </a:rPr>
              <a:t>“</a:t>
            </a:r>
            <a:r>
              <a:rPr lang="pt-BR" b="1" i="1" dirty="0">
                <a:effectLst/>
                <a:latin typeface="Calibri" panose="020F0502020204030204" pitchFamily="34" charset="0"/>
                <a:ea typeface="Calibri" panose="020F0502020204030204" pitchFamily="34" charset="0"/>
                <a:cs typeface="Times New Roman" panose="02020603050405020304" pitchFamily="18" charset="0"/>
              </a:rPr>
              <a:t>Soube a origem do vosso diferendo. Tu, Alexandre, pediste aos teus sacerdotes que cada um pensasse sobre um certo texto, ou antes sobre um pormenor insignificante. Tu, Ário, exprimiste imprudentemente uma reflexão que não devias ter comunicado. Daí que a divisão se tenha instalado entre vós, a comunhão tenha sido rejeitada, o povo de tenha dividido e a unidade se tenha quebrado…</a:t>
            </a:r>
            <a:r>
              <a:rPr lang="pt-BR" b="1"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11" name="Retângulo 10">
            <a:extLst>
              <a:ext uri="{FF2B5EF4-FFF2-40B4-BE49-F238E27FC236}">
                <a16:creationId xmlns:a16="http://schemas.microsoft.com/office/drawing/2014/main" id="{42DF619C-4017-859F-CC04-3925A045F6F8}"/>
              </a:ext>
            </a:extLst>
          </p:cNvPr>
          <p:cNvSpPr/>
          <p:nvPr/>
        </p:nvSpPr>
        <p:spPr>
          <a:xfrm>
            <a:off x="2022765" y="5671597"/>
            <a:ext cx="7772400" cy="430887"/>
          </a:xfrm>
          <a:prstGeom prst="rect">
            <a:avLst/>
          </a:prstGeom>
        </p:spPr>
        <p:style>
          <a:lnRef idx="1">
            <a:schemeClr val="accent3"/>
          </a:lnRef>
          <a:fillRef idx="3">
            <a:schemeClr val="accent3"/>
          </a:fillRef>
          <a:effectRef idx="2">
            <a:schemeClr val="accent3"/>
          </a:effectRef>
          <a:fontRef idx="minor">
            <a:schemeClr val="lt1"/>
          </a:fontRef>
        </p:style>
        <p:txBody>
          <a:bodyPr wrap="square" lIns="91440" tIns="45720" rIns="91440" bIns="45720" anchor="ctr">
            <a:spAutoFit/>
          </a:bodyPr>
          <a:lstStyle/>
          <a:p>
            <a:pPr algn="ctr"/>
            <a:r>
              <a:rPr lang="pt-BR" sz="2200" b="1" cap="none" spc="0" dirty="0">
                <a:ln w="0"/>
                <a:solidFill>
                  <a:schemeClr val="accent1"/>
                </a:solidFill>
                <a:effectLst>
                  <a:outerShdw blurRad="38100" dist="25400" dir="5400000" algn="ctr" rotWithShape="0">
                    <a:srgbClr val="6E747A">
                      <a:alpha val="43000"/>
                    </a:srgbClr>
                  </a:outerShdw>
                </a:effectLst>
              </a:rPr>
              <a:t>Constantino não interveio nas definições de conteúdo do Credo</a:t>
            </a:r>
          </a:p>
        </p:txBody>
      </p:sp>
    </p:spTree>
    <p:extLst>
      <p:ext uri="{BB962C8B-B14F-4D97-AF65-F5344CB8AC3E}">
        <p14:creationId xmlns:p14="http://schemas.microsoft.com/office/powerpoint/2010/main" val="3257583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DD75445F-F142-0861-3219-CB93E252D4E4}"/>
              </a:ext>
            </a:extLst>
          </p:cNvPr>
          <p:cNvSpPr>
            <a:spLocks noGrp="1"/>
          </p:cNvSpPr>
          <p:nvPr>
            <p:ph idx="4294967295"/>
          </p:nvPr>
        </p:nvSpPr>
        <p:spPr>
          <a:xfrm>
            <a:off x="5334000" y="1260508"/>
            <a:ext cx="5832762" cy="4336979"/>
          </a:xfrm>
          <a:ln>
            <a:solidFill>
              <a:schemeClr val="tx1"/>
            </a:solidFill>
            <a:prstDash val="dash"/>
          </a:ln>
        </p:spPr>
        <p:txBody>
          <a:bodyPr>
            <a:normAutofit/>
          </a:bodyPr>
          <a:lstStyle/>
          <a:p>
            <a:pPr algn="just"/>
            <a:r>
              <a:rPr lang="pt-BR" sz="1800" b="1" dirty="0">
                <a:effectLst/>
                <a:latin typeface="Cambria" panose="02040503050406030204" pitchFamily="18" charset="0"/>
                <a:ea typeface="Cambria" panose="02040503050406030204" pitchFamily="18" charset="0"/>
                <a:cs typeface="Times New Roman" panose="02020603050405020304" pitchFamily="18" charset="0"/>
              </a:rPr>
              <a:t>Se ignorarmos o chamado “concílio dos apóstolos” que nos recorda Atos 15 [10] (cf. </a:t>
            </a:r>
            <a:r>
              <a:rPr lang="pt-BR" sz="1800" b="1" dirty="0" err="1">
                <a:effectLst/>
                <a:latin typeface="Cambria" panose="02040503050406030204" pitchFamily="18" charset="0"/>
                <a:ea typeface="Cambria" panose="02040503050406030204" pitchFamily="18" charset="0"/>
                <a:cs typeface="Times New Roman" panose="02020603050405020304" pitchFamily="18" charset="0"/>
              </a:rPr>
              <a:t>Gl</a:t>
            </a:r>
            <a:r>
              <a:rPr lang="pt-BR" sz="1800" b="1" dirty="0">
                <a:effectLst/>
                <a:latin typeface="Cambria" panose="02040503050406030204" pitchFamily="18" charset="0"/>
                <a:ea typeface="Cambria" panose="02040503050406030204" pitchFamily="18" charset="0"/>
                <a:cs typeface="Times New Roman" panose="02020603050405020304" pitchFamily="18" charset="0"/>
              </a:rPr>
              <a:t> 2, 1-10</a:t>
            </a:r>
            <a:r>
              <a:rPr lang="pt-BR" sz="1800" dirty="0">
                <a:effectLst/>
                <a:latin typeface="Cambria" panose="02040503050406030204" pitchFamily="18" charset="0"/>
                <a:ea typeface="Cambria" panose="02040503050406030204" pitchFamily="18" charset="0"/>
                <a:cs typeface="Times New Roman" panose="02020603050405020304" pitchFamily="18" charset="0"/>
              </a:rPr>
              <a:t>), nenhuma outra assembleia sinodal antes de 325 poderia exibir uma autoridade e representatividade semelhantes às de Niceia. </a:t>
            </a:r>
          </a:p>
          <a:p>
            <a:pPr algn="just"/>
            <a:r>
              <a:rPr lang="pt-BR" sz="1800" dirty="0">
                <a:effectLst/>
                <a:latin typeface="Cambria" panose="02040503050406030204" pitchFamily="18" charset="0"/>
                <a:ea typeface="Cambria" panose="02040503050406030204" pitchFamily="18" charset="0"/>
                <a:cs typeface="Times New Roman" panose="02020603050405020304" pitchFamily="18" charset="0"/>
              </a:rPr>
              <a:t>Segundo estudiosos, </a:t>
            </a:r>
            <a:r>
              <a:rPr lang="pt-BR" sz="1800" b="1" dirty="0">
                <a:solidFill>
                  <a:schemeClr val="accent1"/>
                </a:solidFill>
                <a:effectLst/>
                <a:latin typeface="Cambria" panose="02040503050406030204" pitchFamily="18" charset="0"/>
                <a:ea typeface="Cambria" panose="02040503050406030204" pitchFamily="18" charset="0"/>
                <a:cs typeface="Times New Roman" panose="02020603050405020304" pitchFamily="18" charset="0"/>
              </a:rPr>
              <a:t>Após as sessões do concílio terem sido concluídas</a:t>
            </a:r>
            <a:r>
              <a:rPr lang="pt-BR" sz="1800" dirty="0">
                <a:effectLst/>
                <a:latin typeface="Cambria" panose="02040503050406030204" pitchFamily="18" charset="0"/>
                <a:ea typeface="Cambria" panose="02040503050406030204" pitchFamily="18" charset="0"/>
                <a:cs typeface="Times New Roman" panose="02020603050405020304" pitchFamily="18" charset="0"/>
              </a:rPr>
              <a:t>, </a:t>
            </a:r>
            <a:r>
              <a:rPr lang="pt-BR" sz="1800" b="1" dirty="0">
                <a:solidFill>
                  <a:srgbClr val="00B050"/>
                </a:solidFill>
                <a:effectLst/>
                <a:latin typeface="Cambria" panose="02040503050406030204" pitchFamily="18" charset="0"/>
                <a:ea typeface="Cambria" panose="02040503050406030204" pitchFamily="18" charset="0"/>
                <a:cs typeface="Times New Roman" panose="02020603050405020304" pitchFamily="18" charset="0"/>
              </a:rPr>
              <a:t>Constantino</a:t>
            </a:r>
            <a:r>
              <a:rPr lang="pt-BR" sz="1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r>
              <a:rPr lang="pt-BR" sz="1800" dirty="0">
                <a:effectLst/>
                <a:latin typeface="Cambria" panose="02040503050406030204" pitchFamily="18" charset="0"/>
                <a:ea typeface="Cambria" panose="02040503050406030204" pitchFamily="18" charset="0"/>
                <a:cs typeface="Times New Roman" panose="02020603050405020304" pitchFamily="18" charset="0"/>
              </a:rPr>
              <a:t> que estava então celebrando o vigésimo aniversário de seu império, </a:t>
            </a:r>
            <a:r>
              <a:rPr lang="pt-BR" sz="1800" b="1" dirty="0">
                <a:solidFill>
                  <a:srgbClr val="00B050"/>
                </a:solidFill>
                <a:effectLst/>
                <a:latin typeface="Cambria" panose="02040503050406030204" pitchFamily="18" charset="0"/>
                <a:ea typeface="Cambria" panose="02040503050406030204" pitchFamily="18" charset="0"/>
                <a:cs typeface="Times New Roman" panose="02020603050405020304" pitchFamily="18" charset="0"/>
              </a:rPr>
              <a:t>convidou os bispos para um banquete </a:t>
            </a:r>
            <a:r>
              <a:rPr lang="pt-BR" sz="1800" dirty="0">
                <a:effectLst/>
                <a:latin typeface="Cambria" panose="02040503050406030204" pitchFamily="18" charset="0"/>
                <a:ea typeface="Cambria" panose="02040503050406030204" pitchFamily="18" charset="0"/>
                <a:cs typeface="Times New Roman" panose="02020603050405020304" pitchFamily="18" charset="0"/>
              </a:rPr>
              <a:t>tão suntuoso que Eusébio de Cesareia conclui seu relato com estas palavras: </a:t>
            </a:r>
          </a:p>
          <a:p>
            <a:pPr algn="just"/>
            <a:r>
              <a:rPr lang="pt-BR" sz="1700" b="1" i="1" dirty="0">
                <a:effectLst/>
                <a:latin typeface="Cambria" panose="02040503050406030204" pitchFamily="18" charset="0"/>
                <a:ea typeface="Cambria" panose="02040503050406030204" pitchFamily="18" charset="0"/>
                <a:cs typeface="Times New Roman" panose="02020603050405020304" pitchFamily="18" charset="0"/>
              </a:rPr>
              <a:t>“</a:t>
            </a:r>
            <a:r>
              <a:rPr lang="pt-BR" sz="1700" b="1" i="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Poderíamos pensar que tudo era um sonho e não uma realidade… sentíamos como se tivéssemos sido transportados para o Reino de Deus</a:t>
            </a:r>
            <a:r>
              <a:rPr lang="pt-BR" sz="1700" b="1" i="1" dirty="0">
                <a:effectLst/>
                <a:latin typeface="Cambria" panose="02040503050406030204" pitchFamily="18" charset="0"/>
                <a:ea typeface="Cambria" panose="02040503050406030204" pitchFamily="18" charset="0"/>
                <a:cs typeface="Times New Roman" panose="02020603050405020304" pitchFamily="18" charset="0"/>
              </a:rPr>
              <a:t>”.</a:t>
            </a:r>
            <a:endParaRPr lang="pt-BR" sz="1700" b="1" i="1" dirty="0">
              <a:latin typeface="Cambria" panose="02040503050406030204" pitchFamily="18" charset="0"/>
              <a:ea typeface="Cambria" panose="02040503050406030204" pitchFamily="18" charset="0"/>
            </a:endParaRPr>
          </a:p>
        </p:txBody>
      </p:sp>
      <p:pic>
        <p:nvPicPr>
          <p:cNvPr id="8" name="Imagem 7">
            <a:extLst>
              <a:ext uri="{FF2B5EF4-FFF2-40B4-BE49-F238E27FC236}">
                <a16:creationId xmlns:a16="http://schemas.microsoft.com/office/drawing/2014/main" id="{3587E127-CE15-CF8D-AAE9-030A7CCCE6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636" y="1070263"/>
            <a:ext cx="4717473" cy="4717473"/>
          </a:xfrm>
          <a:prstGeom prst="rect">
            <a:avLst/>
          </a:prstGeom>
        </p:spPr>
      </p:pic>
    </p:spTree>
    <p:extLst>
      <p:ext uri="{BB962C8B-B14F-4D97-AF65-F5344CB8AC3E}">
        <p14:creationId xmlns:p14="http://schemas.microsoft.com/office/powerpoint/2010/main" val="2408304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27DA9A6E-ED8E-A882-C82D-CF5F9704B6AC}"/>
              </a:ext>
            </a:extLst>
          </p:cNvPr>
          <p:cNvSpPr>
            <a:spLocks noGrp="1"/>
          </p:cNvSpPr>
          <p:nvPr>
            <p:ph type="title" idx="4294967295"/>
          </p:nvPr>
        </p:nvSpPr>
        <p:spPr>
          <a:xfrm>
            <a:off x="1295400" y="905164"/>
            <a:ext cx="9601200" cy="1303337"/>
          </a:xfrm>
        </p:spPr>
        <p:txBody>
          <a:bodyPr>
            <a:normAutofit/>
          </a:bodyPr>
          <a:lstStyle/>
          <a:p>
            <a:r>
              <a:rPr lang="pt-BR" sz="3300" b="1" dirty="0">
                <a:solidFill>
                  <a:srgbClr val="B40000"/>
                </a:solidFill>
              </a:rPr>
              <a:t>2. AS CONTROVÉRSIAS CRISTOLÓGICAS DO IV SÉCULO E O CREDO DE NICEIA</a:t>
            </a:r>
          </a:p>
        </p:txBody>
      </p:sp>
      <p:pic>
        <p:nvPicPr>
          <p:cNvPr id="7" name="Imagem 6">
            <a:extLst>
              <a:ext uri="{FF2B5EF4-FFF2-40B4-BE49-F238E27FC236}">
                <a16:creationId xmlns:a16="http://schemas.microsoft.com/office/drawing/2014/main" id="{58DB8F94-B123-A69E-39D6-2844D89841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6144" y="2208501"/>
            <a:ext cx="5820765" cy="3881723"/>
          </a:xfrm>
          <a:prstGeom prst="rect">
            <a:avLst/>
          </a:prstGeom>
        </p:spPr>
      </p:pic>
    </p:spTree>
    <p:extLst>
      <p:ext uri="{BB962C8B-B14F-4D97-AF65-F5344CB8AC3E}">
        <p14:creationId xmlns:p14="http://schemas.microsoft.com/office/powerpoint/2010/main" val="3348444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CaixaDeTexto 6">
            <a:extLst>
              <a:ext uri="{FF2B5EF4-FFF2-40B4-BE49-F238E27FC236}">
                <a16:creationId xmlns:a16="http://schemas.microsoft.com/office/drawing/2014/main" id="{6FDD009E-F2A5-F910-F411-08DDC15FB944}"/>
              </a:ext>
            </a:extLst>
          </p:cNvPr>
          <p:cNvSpPr txBox="1"/>
          <p:nvPr/>
        </p:nvSpPr>
        <p:spPr>
          <a:xfrm>
            <a:off x="3812259" y="4398793"/>
            <a:ext cx="4916105" cy="64633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pt-BR" sz="1800" i="1" dirty="0">
                <a:effectLst/>
                <a:latin typeface="Calibri" panose="020F0502020204030204" pitchFamily="34" charset="0"/>
                <a:ea typeface="Calibri" panose="020F0502020204030204" pitchFamily="34" charset="0"/>
                <a:cs typeface="Times New Roman" panose="02020603050405020304" pitchFamily="18" charset="0"/>
              </a:rPr>
              <a:t>“o Senhor me criou no início de suas obras, antes de ter feito coisa alguma, no princípio</a:t>
            </a:r>
            <a:r>
              <a:rPr lang="pt-BR" sz="1800" dirty="0">
                <a:effectLst/>
                <a:latin typeface="Calibri" panose="020F0502020204030204" pitchFamily="34" charset="0"/>
                <a:ea typeface="Calibri" panose="020F0502020204030204" pitchFamily="34" charset="0"/>
                <a:cs typeface="Times New Roman" panose="02020603050405020304" pitchFamily="18" charset="0"/>
              </a:rPr>
              <a:t>” </a:t>
            </a:r>
            <a:r>
              <a:rPr lang="pt-BR" sz="1800" b="1" dirty="0">
                <a:effectLst/>
                <a:latin typeface="Calibri" panose="020F0502020204030204" pitchFamily="34" charset="0"/>
                <a:ea typeface="Calibri" panose="020F0502020204030204" pitchFamily="34" charset="0"/>
                <a:cs typeface="Times New Roman" panose="02020603050405020304" pitchFamily="18" charset="0"/>
              </a:rPr>
              <a:t>(Pr 8,22)</a:t>
            </a:r>
            <a:endParaRPr lang="pt-BR" b="1" dirty="0"/>
          </a:p>
        </p:txBody>
      </p:sp>
      <p:sp>
        <p:nvSpPr>
          <p:cNvPr id="8" name="Espaço Reservado para Conteúdo 2">
            <a:extLst>
              <a:ext uri="{FF2B5EF4-FFF2-40B4-BE49-F238E27FC236}">
                <a16:creationId xmlns:a16="http://schemas.microsoft.com/office/drawing/2014/main" id="{B1BF8513-32B0-2E98-C891-64A18E8B3D79}"/>
              </a:ext>
            </a:extLst>
          </p:cNvPr>
          <p:cNvSpPr txBox="1">
            <a:spLocks/>
          </p:cNvSpPr>
          <p:nvPr/>
        </p:nvSpPr>
        <p:spPr>
          <a:xfrm>
            <a:off x="1138082" y="1022878"/>
            <a:ext cx="9601200" cy="518247"/>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None/>
            </a:pPr>
            <a:r>
              <a:rPr lang="pt-BR" sz="2900" b="1" dirty="0">
                <a:solidFill>
                  <a:srgbClr val="B40000"/>
                </a:solidFill>
              </a:rPr>
              <a:t>2.1 – A Doutrina Cristológica de Ário</a:t>
            </a:r>
          </a:p>
        </p:txBody>
      </p:sp>
      <p:pic>
        <p:nvPicPr>
          <p:cNvPr id="3" name="Imagem 2">
            <a:extLst>
              <a:ext uri="{FF2B5EF4-FFF2-40B4-BE49-F238E27FC236}">
                <a16:creationId xmlns:a16="http://schemas.microsoft.com/office/drawing/2014/main" id="{08ECFF39-EB08-DA13-7BB5-8925680D0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959" y="1990452"/>
            <a:ext cx="2371863" cy="3054672"/>
          </a:xfrm>
          <a:prstGeom prst="rect">
            <a:avLst/>
          </a:prstGeom>
        </p:spPr>
      </p:pic>
      <p:sp>
        <p:nvSpPr>
          <p:cNvPr id="13" name="CaixaDeTexto 12">
            <a:extLst>
              <a:ext uri="{FF2B5EF4-FFF2-40B4-BE49-F238E27FC236}">
                <a16:creationId xmlns:a16="http://schemas.microsoft.com/office/drawing/2014/main" id="{D5D23FCA-FE7B-0D0B-DCDF-2397A0AC242B}"/>
              </a:ext>
            </a:extLst>
          </p:cNvPr>
          <p:cNvSpPr txBox="1"/>
          <p:nvPr/>
        </p:nvSpPr>
        <p:spPr>
          <a:xfrm>
            <a:off x="3388804" y="2208829"/>
            <a:ext cx="7708687" cy="1477328"/>
          </a:xfrm>
          <a:prstGeom prst="rect">
            <a:avLst/>
          </a:prstGeom>
          <a:noFill/>
        </p:spPr>
        <p:txBody>
          <a:bodyPr wrap="square">
            <a:spAutoFit/>
          </a:bodyPr>
          <a:lstStyle/>
          <a:p>
            <a:pPr marL="285750" indent="-285750" algn="just">
              <a:buFont typeface="Arial" panose="020B0604020202020204" pitchFamily="34" charset="0"/>
              <a:buChar char="•"/>
            </a:pPr>
            <a:r>
              <a:rPr lang="pt-BR" sz="1800" b="1" dirty="0">
                <a:effectLst/>
                <a:latin typeface="Cambria" panose="02040503050406030204" pitchFamily="18" charset="0"/>
                <a:ea typeface="Cambria" panose="02040503050406030204" pitchFamily="18" charset="0"/>
                <a:cs typeface="Times New Roman" panose="02020603050405020304" pitchFamily="18" charset="0"/>
              </a:rPr>
              <a:t>Ário (256-336) era um sacerdote de Alexandria (no Egito).</a:t>
            </a:r>
          </a:p>
          <a:p>
            <a:pPr marL="285750" indent="-285750" algn="just">
              <a:buFont typeface="Arial" panose="020B0604020202020204" pitchFamily="34" charset="0"/>
              <a:buChar char="•"/>
            </a:pPr>
            <a:r>
              <a:rPr lang="pt-BR" b="1" dirty="0">
                <a:latin typeface="Cambria" panose="02040503050406030204" pitchFamily="18" charset="0"/>
                <a:ea typeface="Cambria" panose="02040503050406030204" pitchFamily="18" charset="0"/>
                <a:cs typeface="Times New Roman" panose="02020603050405020304" pitchFamily="18" charset="0"/>
              </a:rPr>
              <a:t>Considerado </a:t>
            </a:r>
            <a:r>
              <a:rPr lang="pt-BR" sz="1800" b="1" dirty="0">
                <a:effectLst/>
                <a:latin typeface="Cambria" panose="02040503050406030204" pitchFamily="18" charset="0"/>
                <a:ea typeface="Cambria" panose="02040503050406030204" pitchFamily="18" charset="0"/>
                <a:cs typeface="Times New Roman" panose="02020603050405020304" pitchFamily="18" charset="0"/>
              </a:rPr>
              <a:t>um padre austero e de boa fama.</a:t>
            </a:r>
          </a:p>
          <a:p>
            <a:pPr marL="285750" indent="-285750" algn="just">
              <a:buFont typeface="Arial" panose="020B0604020202020204" pitchFamily="34" charset="0"/>
              <a:buChar char="•"/>
            </a:pPr>
            <a:r>
              <a:rPr lang="pt-BR" sz="1800" b="1" dirty="0">
                <a:effectLst/>
                <a:latin typeface="Cambria" panose="02040503050406030204" pitchFamily="18" charset="0"/>
                <a:ea typeface="Cambria" panose="02040503050406030204" pitchFamily="18" charset="0"/>
                <a:cs typeface="Times New Roman" panose="02020603050405020304" pitchFamily="18" charset="0"/>
              </a:rPr>
              <a:t>Queria perseverar na unidade e transcendência de Deus.</a:t>
            </a:r>
          </a:p>
          <a:p>
            <a:pPr marL="285750" indent="-285750" algn="just">
              <a:buFont typeface="Arial" panose="020B0604020202020204" pitchFamily="34" charset="0"/>
              <a:buChar char="•"/>
            </a:pPr>
            <a:r>
              <a:rPr lang="pt-BR" sz="1800" b="1" dirty="0">
                <a:effectLst/>
                <a:latin typeface="Cambria" panose="02040503050406030204" pitchFamily="18" charset="0"/>
                <a:ea typeface="Cambria" panose="02040503050406030204" pitchFamily="18" charset="0"/>
                <a:cs typeface="Times New Roman" panose="02020603050405020304" pitchFamily="18" charset="0"/>
              </a:rPr>
              <a:t>Apoiando-se </a:t>
            </a:r>
            <a:r>
              <a:rPr lang="pt-BR" b="1" dirty="0">
                <a:latin typeface="Cambria" panose="02040503050406030204" pitchFamily="18" charset="0"/>
                <a:ea typeface="Cambria" panose="02040503050406030204" pitchFamily="18" charset="0"/>
                <a:cs typeface="Times New Roman" panose="02020603050405020304" pitchFamily="18" charset="0"/>
              </a:rPr>
              <a:t> em dois versículos </a:t>
            </a:r>
            <a:r>
              <a:rPr lang="pt-BR" sz="1800" b="1" dirty="0">
                <a:effectLst/>
                <a:latin typeface="Cambria" panose="02040503050406030204" pitchFamily="18" charset="0"/>
                <a:ea typeface="Cambria" panose="02040503050406030204" pitchFamily="18" charset="0"/>
                <a:cs typeface="Times New Roman" panose="02020603050405020304" pitchFamily="18" charset="0"/>
              </a:rPr>
              <a:t>concebe Jesus como tendo um começo e não sendo exatamente da mesma natureza do Pai:</a:t>
            </a:r>
            <a:endParaRPr lang="pt-BR" b="1" dirty="0">
              <a:latin typeface="Cambria" panose="02040503050406030204" pitchFamily="18" charset="0"/>
              <a:ea typeface="Cambria" panose="02040503050406030204" pitchFamily="18" charset="0"/>
            </a:endParaRPr>
          </a:p>
        </p:txBody>
      </p:sp>
      <p:sp>
        <p:nvSpPr>
          <p:cNvPr id="17" name="CaixaDeTexto 16">
            <a:extLst>
              <a:ext uri="{FF2B5EF4-FFF2-40B4-BE49-F238E27FC236}">
                <a16:creationId xmlns:a16="http://schemas.microsoft.com/office/drawing/2014/main" id="{551B3930-ED34-75D2-B524-98ED70D5BFCB}"/>
              </a:ext>
            </a:extLst>
          </p:cNvPr>
          <p:cNvSpPr txBox="1"/>
          <p:nvPr/>
        </p:nvSpPr>
        <p:spPr>
          <a:xfrm>
            <a:off x="3812258" y="3857809"/>
            <a:ext cx="3669197" cy="369332"/>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pt-BR" sz="1800" dirty="0">
                <a:effectLst/>
                <a:latin typeface="Calibri" panose="020F0502020204030204" pitchFamily="34" charset="0"/>
                <a:ea typeface="Calibri" panose="020F0502020204030204" pitchFamily="34" charset="0"/>
                <a:cs typeface="Times New Roman" panose="02020603050405020304" pitchFamily="18" charset="0"/>
              </a:rPr>
              <a:t>“</a:t>
            </a:r>
            <a:r>
              <a:rPr lang="pt-BR" i="1" dirty="0">
                <a:latin typeface="Calibri" panose="020F0502020204030204" pitchFamily="34" charset="0"/>
                <a:ea typeface="Calibri" panose="020F0502020204030204" pitchFamily="34" charset="0"/>
                <a:cs typeface="Times New Roman" panose="02020603050405020304" pitchFamily="18" charset="0"/>
              </a:rPr>
              <a:t>o</a:t>
            </a:r>
            <a:r>
              <a:rPr lang="pt-BR" sz="1800" i="1" dirty="0">
                <a:effectLst/>
                <a:latin typeface="Calibri" panose="020F0502020204030204" pitchFamily="34" charset="0"/>
                <a:ea typeface="Calibri" panose="020F0502020204030204" pitchFamily="34" charset="0"/>
                <a:cs typeface="Times New Roman" panose="02020603050405020304" pitchFamily="18" charset="0"/>
              </a:rPr>
              <a:t> Pai é maior do que eu </a:t>
            </a:r>
            <a:r>
              <a:rPr lang="pt-BR" sz="1800" dirty="0">
                <a:effectLst/>
                <a:latin typeface="Calibri" panose="020F0502020204030204" pitchFamily="34" charset="0"/>
                <a:ea typeface="Calibri" panose="020F0502020204030204" pitchFamily="34" charset="0"/>
                <a:cs typeface="Times New Roman" panose="02020603050405020304" pitchFamily="18" charset="0"/>
              </a:rPr>
              <a:t>” </a:t>
            </a:r>
            <a:r>
              <a:rPr lang="pt-BR" sz="1800" b="1" dirty="0">
                <a:effectLst/>
                <a:latin typeface="Calibri" panose="020F0502020204030204" pitchFamily="34" charset="0"/>
                <a:ea typeface="Calibri" panose="020F0502020204030204" pitchFamily="34" charset="0"/>
                <a:cs typeface="Times New Roman" panose="02020603050405020304" pitchFamily="18" charset="0"/>
              </a:rPr>
              <a:t>(</a:t>
            </a:r>
            <a:r>
              <a:rPr lang="pt-BR" sz="1800" b="1" dirty="0" err="1">
                <a:effectLst/>
                <a:latin typeface="Calibri" panose="020F0502020204030204" pitchFamily="34" charset="0"/>
                <a:ea typeface="Calibri" panose="020F0502020204030204" pitchFamily="34" charset="0"/>
                <a:cs typeface="Times New Roman" panose="02020603050405020304" pitchFamily="18" charset="0"/>
              </a:rPr>
              <a:t>Jo</a:t>
            </a:r>
            <a:r>
              <a:rPr lang="pt-BR" sz="1800" b="1" dirty="0">
                <a:effectLst/>
                <a:latin typeface="Calibri" panose="020F0502020204030204" pitchFamily="34" charset="0"/>
                <a:ea typeface="Calibri" panose="020F0502020204030204" pitchFamily="34" charset="0"/>
                <a:cs typeface="Times New Roman" panose="02020603050405020304" pitchFamily="18" charset="0"/>
              </a:rPr>
              <a:t> 14,28)</a:t>
            </a:r>
            <a:endParaRPr lang="pt-BR" b="1" dirty="0"/>
          </a:p>
        </p:txBody>
      </p:sp>
    </p:spTree>
    <p:extLst>
      <p:ext uri="{BB962C8B-B14F-4D97-AF65-F5344CB8AC3E}">
        <p14:creationId xmlns:p14="http://schemas.microsoft.com/office/powerpoint/2010/main" val="1732358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A31BF3C7-4EE4-E40B-9BB3-E1E8217DC730}"/>
              </a:ext>
            </a:extLst>
          </p:cNvPr>
          <p:cNvSpPr txBox="1"/>
          <p:nvPr/>
        </p:nvSpPr>
        <p:spPr>
          <a:xfrm>
            <a:off x="3543298" y="1763608"/>
            <a:ext cx="7631761" cy="4092274"/>
          </a:xfrm>
          <a:prstGeom prst="rect">
            <a:avLst/>
          </a:prstGeom>
          <a:noFill/>
        </p:spPr>
        <p:txBody>
          <a:bodyPr wrap="square">
            <a:spAutoFit/>
          </a:bodyPr>
          <a:lstStyle/>
          <a:p>
            <a:pPr algn="just">
              <a:lnSpc>
                <a:spcPct val="107000"/>
              </a:lnSpc>
              <a:spcAft>
                <a:spcPts val="800"/>
              </a:spcAft>
            </a:pPr>
            <a:r>
              <a:rPr lang="pt-BR" i="1" dirty="0">
                <a:effectLst/>
                <a:latin typeface="Cambria" panose="02040503050406030204" pitchFamily="18" charset="0"/>
                <a:ea typeface="Cambria" panose="02040503050406030204" pitchFamily="18" charset="0"/>
                <a:cs typeface="Times New Roman" panose="02020603050405020304" pitchFamily="18" charset="0"/>
              </a:rPr>
              <a:t>“</a:t>
            </a:r>
            <a:r>
              <a:rPr lang="pt-BR" sz="2000" b="1" i="1" dirty="0">
                <a:effectLst/>
                <a:latin typeface="Cambria" panose="02040503050406030204" pitchFamily="18" charset="0"/>
                <a:ea typeface="Cambria" panose="02040503050406030204" pitchFamily="18" charset="0"/>
                <a:cs typeface="Times New Roman" panose="02020603050405020304" pitchFamily="18" charset="0"/>
              </a:rPr>
              <a:t>Deus não foi sempre Pai</a:t>
            </a:r>
            <a:r>
              <a:rPr lang="pt-BR" sz="2000" i="1" dirty="0">
                <a:effectLst/>
                <a:latin typeface="Cambria" panose="02040503050406030204" pitchFamily="18" charset="0"/>
                <a:ea typeface="Cambria" panose="02040503050406030204" pitchFamily="18" charset="0"/>
                <a:cs typeface="Times New Roman" panose="02020603050405020304" pitchFamily="18" charset="0"/>
              </a:rPr>
              <a:t>. Houve um tempo em que não havia ainda Pai; depois tornou-se Pai. </a:t>
            </a:r>
            <a:r>
              <a:rPr lang="pt-BR" sz="2000" b="1" i="1" dirty="0">
                <a:effectLst/>
                <a:latin typeface="Cambria" panose="02040503050406030204" pitchFamily="18" charset="0"/>
                <a:ea typeface="Cambria" panose="02040503050406030204" pitchFamily="18" charset="0"/>
                <a:cs typeface="Times New Roman" panose="02020603050405020304" pitchFamily="18" charset="0"/>
              </a:rPr>
              <a:t>O Filho não existiu sempre</a:t>
            </a:r>
            <a:r>
              <a:rPr lang="pt-BR" sz="2000" i="1" dirty="0">
                <a:effectLst/>
                <a:latin typeface="Cambria" panose="02040503050406030204" pitchFamily="18" charset="0"/>
                <a:ea typeface="Cambria" panose="02040503050406030204" pitchFamily="18" charset="0"/>
                <a:cs typeface="Times New Roman" panose="02020603050405020304" pitchFamily="18" charset="0"/>
              </a:rPr>
              <a:t>. Todas as coisas foram feitas do nada. Todas as coisas são criaturas e obras e </a:t>
            </a:r>
            <a:r>
              <a:rPr lang="pt-BR" sz="2000" b="1" i="1" dirty="0">
                <a:effectLst/>
                <a:latin typeface="Cambria" panose="02040503050406030204" pitchFamily="18" charset="0"/>
                <a:ea typeface="Cambria" panose="02040503050406030204" pitchFamily="18" charset="0"/>
                <a:cs typeface="Times New Roman" panose="02020603050405020304" pitchFamily="18" charset="0"/>
              </a:rPr>
              <a:t>o próprio Verbo de Deus foi feito do nada</a:t>
            </a:r>
            <a:r>
              <a:rPr lang="pt-BR" sz="2000" i="1" dirty="0">
                <a:effectLst/>
                <a:latin typeface="Cambria" panose="02040503050406030204" pitchFamily="18" charset="0"/>
                <a:ea typeface="Cambria" panose="02040503050406030204" pitchFamily="18" charset="0"/>
                <a:cs typeface="Times New Roman" panose="02020603050405020304" pitchFamily="18" charset="0"/>
              </a:rPr>
              <a:t>. </a:t>
            </a:r>
            <a:r>
              <a:rPr lang="pt-BR" sz="2000" b="1" i="1" dirty="0">
                <a:effectLst/>
                <a:latin typeface="Cambria" panose="02040503050406030204" pitchFamily="18" charset="0"/>
                <a:ea typeface="Cambria" panose="02040503050406030204" pitchFamily="18" charset="0"/>
                <a:cs typeface="Times New Roman" panose="02020603050405020304" pitchFamily="18" charset="0"/>
              </a:rPr>
              <a:t>Houve um tempo em que Ele não existia</a:t>
            </a:r>
            <a:r>
              <a:rPr lang="pt-BR" sz="2000" i="1" dirty="0">
                <a:effectLst/>
                <a:latin typeface="Cambria" panose="02040503050406030204" pitchFamily="18" charset="0"/>
                <a:ea typeface="Cambria" panose="02040503050406030204" pitchFamily="18" charset="0"/>
                <a:cs typeface="Times New Roman" panose="02020603050405020304" pitchFamily="18" charset="0"/>
              </a:rPr>
              <a:t>. Não existia antes de ser feito. </a:t>
            </a:r>
            <a:r>
              <a:rPr lang="pt-BR" sz="2000" b="1" i="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Ele começou também por ser criado</a:t>
            </a:r>
            <a:r>
              <a:rPr lang="pt-BR" sz="2000" i="1" dirty="0">
                <a:effectLst/>
                <a:latin typeface="Cambria" panose="02040503050406030204" pitchFamily="18" charset="0"/>
                <a:ea typeface="Cambria" panose="02040503050406030204" pitchFamily="18" charset="0"/>
                <a:cs typeface="Times New Roman" panose="02020603050405020304" pitchFamily="18" charset="0"/>
              </a:rPr>
              <a:t>. Porque Deus estava sozinho, o Verbo e a Sabedoria não existiam ainda (...) Por natureza, o Verbo está como todos nós sujeito à mudança (...). </a:t>
            </a:r>
            <a:r>
              <a:rPr lang="pt-BR" sz="2000" b="1" i="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O verbo não é verdadeiro Deus</a:t>
            </a:r>
            <a:r>
              <a:rPr lang="pt-BR" sz="2000" i="1" dirty="0">
                <a:effectLst/>
                <a:latin typeface="Cambria" panose="02040503050406030204" pitchFamily="18" charset="0"/>
                <a:ea typeface="Cambria" panose="02040503050406030204" pitchFamily="18" charset="0"/>
                <a:cs typeface="Times New Roman" panose="02020603050405020304" pitchFamily="18" charset="0"/>
              </a:rPr>
              <a:t> (...) </a:t>
            </a:r>
            <a:r>
              <a:rPr lang="pt-BR" sz="2000" b="1" i="1" dirty="0">
                <a:effectLst/>
                <a:latin typeface="Cambria" panose="02040503050406030204" pitchFamily="18" charset="0"/>
                <a:ea typeface="Cambria" panose="02040503050406030204" pitchFamily="18" charset="0"/>
                <a:cs typeface="Times New Roman" panose="02020603050405020304" pitchFamily="18" charset="0"/>
              </a:rPr>
              <a:t>Separadas por natureza, afastadas, estranhas e sem relações entre si </a:t>
            </a:r>
            <a:r>
              <a:rPr lang="pt-BR" sz="2000" i="1" dirty="0">
                <a:effectLst/>
                <a:latin typeface="Cambria" panose="02040503050406030204" pitchFamily="18" charset="0"/>
                <a:ea typeface="Cambria" panose="02040503050406030204" pitchFamily="18" charset="0"/>
                <a:cs typeface="Times New Roman" panose="02020603050405020304" pitchFamily="18" charset="0"/>
              </a:rPr>
              <a:t>são as essências do Pai, do Filho e do Espírito Santo. Eles são, portanto, totalmente </a:t>
            </a:r>
            <a:r>
              <a:rPr lang="pt-BR" sz="2000" b="1" i="1" dirty="0">
                <a:effectLst/>
                <a:latin typeface="Cambria" panose="02040503050406030204" pitchFamily="18" charset="0"/>
                <a:ea typeface="Cambria" panose="02040503050406030204" pitchFamily="18" charset="0"/>
                <a:cs typeface="Times New Roman" panose="02020603050405020304" pitchFamily="18" charset="0"/>
              </a:rPr>
              <a:t>diferentes em essência e em glória</a:t>
            </a:r>
            <a:r>
              <a:rPr lang="pt-BR" sz="2000" i="1" dirty="0">
                <a:effectLst/>
                <a:latin typeface="Cambria" panose="02040503050406030204" pitchFamily="18" charset="0"/>
                <a:ea typeface="Cambria" panose="02040503050406030204" pitchFamily="18" charset="0"/>
                <a:cs typeface="Times New Roman" panose="02020603050405020304" pitchFamily="18" charset="0"/>
              </a:rPr>
              <a:t>”   </a:t>
            </a:r>
          </a:p>
          <a:p>
            <a:pPr algn="just">
              <a:lnSpc>
                <a:spcPct val="107000"/>
              </a:lnSpc>
              <a:spcAft>
                <a:spcPts val="800"/>
              </a:spcAft>
            </a:pPr>
            <a:r>
              <a:rPr lang="pt-BR" i="1" dirty="0">
                <a:effectLst/>
                <a:latin typeface="Cambria" panose="02040503050406030204" pitchFamily="18" charset="0"/>
                <a:ea typeface="Cambria" panose="02040503050406030204" pitchFamily="18" charset="0"/>
                <a:cs typeface="Times New Roman" panose="02020603050405020304" pitchFamily="18" charset="0"/>
              </a:rPr>
              <a:t> </a:t>
            </a:r>
            <a:r>
              <a:rPr lang="pt-BR" b="1" i="1" dirty="0">
                <a:effectLst/>
                <a:latin typeface="Cambria" panose="02040503050406030204" pitchFamily="18" charset="0"/>
                <a:ea typeface="Cambria" panose="02040503050406030204" pitchFamily="18" charset="0"/>
                <a:cs typeface="Times New Roman" panose="02020603050405020304" pitchFamily="18" charset="0"/>
              </a:rPr>
              <a:t>(Ário, o Banquete).</a:t>
            </a:r>
          </a:p>
        </p:txBody>
      </p:sp>
      <p:pic>
        <p:nvPicPr>
          <p:cNvPr id="5" name="Imagem 4">
            <a:extLst>
              <a:ext uri="{FF2B5EF4-FFF2-40B4-BE49-F238E27FC236}">
                <a16:creationId xmlns:a16="http://schemas.microsoft.com/office/drawing/2014/main" id="{7A43E2C0-FFDC-69EA-C7BA-59DFE13F9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959" y="1990452"/>
            <a:ext cx="2371863" cy="3054672"/>
          </a:xfrm>
          <a:prstGeom prst="rect">
            <a:avLst/>
          </a:prstGeom>
        </p:spPr>
      </p:pic>
    </p:spTree>
    <p:extLst>
      <p:ext uri="{BB962C8B-B14F-4D97-AF65-F5344CB8AC3E}">
        <p14:creationId xmlns:p14="http://schemas.microsoft.com/office/powerpoint/2010/main" val="3043038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CE715E-9612-7314-1EFC-825F8600BFF2}"/>
              </a:ext>
            </a:extLst>
          </p:cNvPr>
          <p:cNvSpPr>
            <a:spLocks noGrp="1"/>
          </p:cNvSpPr>
          <p:nvPr>
            <p:ph type="title" idx="4294967295"/>
          </p:nvPr>
        </p:nvSpPr>
        <p:spPr>
          <a:xfrm>
            <a:off x="2306781" y="497753"/>
            <a:ext cx="6684819" cy="1247919"/>
          </a:xfrm>
        </p:spPr>
        <p:txBody>
          <a:bodyPr>
            <a:normAutofit/>
          </a:bodyPr>
          <a:lstStyle/>
          <a:p>
            <a:r>
              <a:rPr lang="pt-BR" sz="3500" b="1" dirty="0">
                <a:solidFill>
                  <a:srgbClr val="B40000"/>
                </a:solidFill>
              </a:rPr>
              <a:t>Monoteísmo Rígido de Ário</a:t>
            </a:r>
          </a:p>
        </p:txBody>
      </p:sp>
      <p:sp>
        <p:nvSpPr>
          <p:cNvPr id="3" name="Espaço Reservado para Conteúdo 2">
            <a:extLst>
              <a:ext uri="{FF2B5EF4-FFF2-40B4-BE49-F238E27FC236}">
                <a16:creationId xmlns:a16="http://schemas.microsoft.com/office/drawing/2014/main" id="{A475B96F-73F5-6EF3-96B1-A22E191DC243}"/>
              </a:ext>
            </a:extLst>
          </p:cNvPr>
          <p:cNvSpPr>
            <a:spLocks noGrp="1"/>
          </p:cNvSpPr>
          <p:nvPr>
            <p:ph idx="4294967295"/>
          </p:nvPr>
        </p:nvSpPr>
        <p:spPr>
          <a:xfrm>
            <a:off x="4156364" y="1584629"/>
            <a:ext cx="7088009" cy="4483662"/>
          </a:xfrm>
        </p:spPr>
        <p:txBody>
          <a:bodyPr>
            <a:normAutofit lnSpcReduction="10000"/>
          </a:bodyPr>
          <a:lstStyle/>
          <a:p>
            <a:pPr algn="just"/>
            <a:r>
              <a:rPr lang="pt-BR" sz="1800" dirty="0">
                <a:effectLst/>
                <a:latin typeface="Cambria" panose="02040503050406030204" pitchFamily="18" charset="0"/>
                <a:ea typeface="Cambria" panose="02040503050406030204" pitchFamily="18" charset="0"/>
                <a:cs typeface="Times New Roman" panose="02020603050405020304" pitchFamily="18" charset="0"/>
              </a:rPr>
              <a:t>O problema de Ário, ao ouvir o ensinamento de que </a:t>
            </a:r>
            <a:r>
              <a:rPr lang="pt-BR" sz="1800" i="1" dirty="0">
                <a:effectLst/>
                <a:latin typeface="Cambria" panose="02040503050406030204" pitchFamily="18" charset="0"/>
                <a:ea typeface="Cambria" panose="02040503050406030204" pitchFamily="18" charset="0"/>
                <a:cs typeface="Times New Roman" panose="02020603050405020304" pitchFamily="18" charset="0"/>
              </a:rPr>
              <a:t>“O Filho de Deus é consubstancial ao Pai”</a:t>
            </a:r>
            <a:r>
              <a:rPr lang="pt-BR" sz="1800" dirty="0">
                <a:effectLst/>
                <a:latin typeface="Cambria" panose="02040503050406030204" pitchFamily="18" charset="0"/>
                <a:ea typeface="Cambria" panose="02040503050406030204" pitchFamily="18" charset="0"/>
                <a:cs typeface="Times New Roman" panose="02020603050405020304" pitchFamily="18" charset="0"/>
              </a:rPr>
              <a:t>, se devia à sua compreensão da unicidade de Deus, </a:t>
            </a:r>
            <a:r>
              <a:rPr lang="pt-BR" sz="1800" b="1" dirty="0">
                <a:effectLst/>
                <a:latin typeface="Cambria" panose="02040503050406030204" pitchFamily="18" charset="0"/>
                <a:ea typeface="Cambria" panose="02040503050406030204" pitchFamily="18" charset="0"/>
                <a:cs typeface="Times New Roman" panose="02020603050405020304" pitchFamily="18" charset="0"/>
              </a:rPr>
              <a:t>Deus é um só</a:t>
            </a:r>
            <a:r>
              <a:rPr lang="pt-BR" sz="1800" dirty="0">
                <a:effectLst/>
                <a:latin typeface="Cambria" panose="02040503050406030204" pitchFamily="18" charset="0"/>
                <a:ea typeface="Cambria" panose="02040503050406030204" pitchFamily="18" charset="0"/>
                <a:cs typeface="Times New Roman" panose="02020603050405020304" pitchFamily="18" charset="0"/>
              </a:rPr>
              <a:t>; portanto </a:t>
            </a:r>
            <a:r>
              <a:rPr lang="pt-BR" sz="1800" b="1" dirty="0">
                <a:effectLst/>
                <a:latin typeface="Cambria" panose="02040503050406030204" pitchFamily="18" charset="0"/>
                <a:ea typeface="Cambria" panose="02040503050406030204" pitchFamily="18" charset="0"/>
                <a:cs typeface="Times New Roman" panose="02020603050405020304" pitchFamily="18" charset="0"/>
              </a:rPr>
              <a:t>monoteísmo rígido</a:t>
            </a:r>
            <a:r>
              <a:rPr lang="pt-BR" sz="1800" dirty="0">
                <a:effectLst/>
                <a:latin typeface="Cambria" panose="02040503050406030204" pitchFamily="18" charset="0"/>
                <a:ea typeface="Cambria" panose="02040503050406030204" pitchFamily="18" charset="0"/>
                <a:cs typeface="Times New Roman" panose="02020603050405020304" pitchFamily="18" charset="0"/>
              </a:rPr>
              <a:t>.</a:t>
            </a:r>
          </a:p>
          <a:p>
            <a:pPr algn="just"/>
            <a:r>
              <a:rPr lang="pt-BR" sz="1800" b="1"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A pergunta era: </a:t>
            </a:r>
            <a:r>
              <a:rPr lang="pt-BR" sz="1800" b="1" dirty="0">
                <a:effectLst/>
                <a:latin typeface="Cambria" panose="02040503050406030204" pitchFamily="18" charset="0"/>
                <a:ea typeface="Cambria" panose="02040503050406030204" pitchFamily="18" charset="0"/>
                <a:cs typeface="Times New Roman" panose="02020603050405020304" pitchFamily="18" charset="0"/>
              </a:rPr>
              <a:t>como conciliar a confissão de fé em Jesus Cristo como Filho de Deus com aquela de um único Deus</a:t>
            </a:r>
            <a:r>
              <a:rPr lang="pt-BR" sz="1800" b="1" dirty="0">
                <a:latin typeface="Cambria" panose="02040503050406030204" pitchFamily="18" charset="0"/>
                <a:ea typeface="Cambria" panose="02040503050406030204" pitchFamily="18" charset="0"/>
                <a:cs typeface="Times New Roman" panose="02020603050405020304" pitchFamily="18" charset="0"/>
              </a:rPr>
              <a:t>?</a:t>
            </a:r>
            <a:endParaRPr lang="pt-BR" sz="1800" u="sng" dirty="0">
              <a:latin typeface="Cambria" panose="02040503050406030204" pitchFamily="18" charset="0"/>
              <a:ea typeface="Cambria" panose="02040503050406030204" pitchFamily="18" charset="0"/>
              <a:cs typeface="Times New Roman" panose="02020603050405020304" pitchFamily="18" charset="0"/>
            </a:endParaRPr>
          </a:p>
          <a:p>
            <a:pPr algn="just"/>
            <a:r>
              <a:rPr lang="pt-BR" sz="1800" dirty="0">
                <a:effectLst/>
                <a:latin typeface="Cambria" panose="02040503050406030204" pitchFamily="18" charset="0"/>
                <a:ea typeface="Cambria" panose="02040503050406030204" pitchFamily="18" charset="0"/>
                <a:cs typeface="Times New Roman" panose="02020603050405020304" pitchFamily="18" charset="0"/>
              </a:rPr>
              <a:t>A </a:t>
            </a:r>
            <a:r>
              <a:rPr lang="pt-BR" sz="18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questão cristológica</a:t>
            </a:r>
            <a:r>
              <a:rPr lang="pt-BR" sz="1800" dirty="0">
                <a:effectLst/>
                <a:latin typeface="Cambria" panose="02040503050406030204" pitchFamily="18" charset="0"/>
                <a:ea typeface="Cambria" panose="02040503050406030204" pitchFamily="18" charset="0"/>
                <a:cs typeface="Times New Roman" panose="02020603050405020304" pitchFamily="18" charset="0"/>
              </a:rPr>
              <a:t> se tornou um “</a:t>
            </a:r>
            <a:r>
              <a:rPr lang="pt-BR" sz="1800" u="sng" dirty="0">
                <a:effectLst/>
                <a:latin typeface="Cambria" panose="02040503050406030204" pitchFamily="18" charset="0"/>
                <a:ea typeface="Cambria" panose="02040503050406030204" pitchFamily="18" charset="0"/>
                <a:cs typeface="Times New Roman" panose="02020603050405020304" pitchFamily="18" charset="0"/>
              </a:rPr>
              <a:t>caso problemático do monoteísmo cristão”.</a:t>
            </a:r>
          </a:p>
          <a:p>
            <a:pPr algn="just"/>
            <a:r>
              <a:rPr lang="pt-BR" sz="1800" dirty="0">
                <a:effectLst/>
                <a:latin typeface="Cambria" panose="02040503050406030204" pitchFamily="18" charset="0"/>
                <a:ea typeface="Cambria" panose="02040503050406030204" pitchFamily="18" charset="0"/>
                <a:cs typeface="Times New Roman" panose="02020603050405020304" pitchFamily="18" charset="0"/>
              </a:rPr>
              <a:t>Nesta concepção, Cristo não pode ser “Filho de Deus”, mas apenas um </a:t>
            </a:r>
            <a:r>
              <a:rPr lang="pt-BR" sz="1800" b="1" dirty="0">
                <a:solidFill>
                  <a:schemeClr val="accent2">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mediador</a:t>
            </a:r>
            <a:r>
              <a:rPr lang="pt-BR" sz="1800" dirty="0">
                <a:effectLst/>
                <a:latin typeface="Cambria" panose="02040503050406030204" pitchFamily="18" charset="0"/>
                <a:ea typeface="Cambria" panose="02040503050406030204" pitchFamily="18" charset="0"/>
                <a:cs typeface="Times New Roman" panose="02020603050405020304" pitchFamily="18" charset="0"/>
              </a:rPr>
              <a:t> usado por Deus ao relacionar-se com o ser humano. </a:t>
            </a:r>
          </a:p>
          <a:p>
            <a:pPr algn="just"/>
            <a:r>
              <a:rPr lang="pt-BR" sz="1800" b="1" dirty="0">
                <a:effectLst/>
                <a:latin typeface="Cambria" panose="02040503050406030204" pitchFamily="18" charset="0"/>
                <a:ea typeface="Cambria" panose="02040503050406030204" pitchFamily="18" charset="0"/>
                <a:cs typeface="Times New Roman" panose="02020603050405020304" pitchFamily="18" charset="0"/>
              </a:rPr>
              <a:t>O bispo Alexandre exige de Ário que se retrate</a:t>
            </a:r>
            <a:r>
              <a:rPr lang="pt-BR" sz="1800" dirty="0">
                <a:effectLst/>
                <a:latin typeface="Cambria" panose="02040503050406030204" pitchFamily="18" charset="0"/>
                <a:ea typeface="Cambria" panose="02040503050406030204" pitchFamily="18" charset="0"/>
                <a:cs typeface="Times New Roman" panose="02020603050405020304" pitchFamily="18" charset="0"/>
              </a:rPr>
              <a:t>. Pois, se o Verbo não é plenamente Deus, o homem não pode ser plenamente divinizado, ou seja, não há salvação. Sem êxito, </a:t>
            </a:r>
            <a:r>
              <a:rPr lang="pt-BR" sz="1800" b="1" dirty="0">
                <a:effectLst/>
                <a:latin typeface="Cambria" panose="02040503050406030204" pitchFamily="18" charset="0"/>
                <a:ea typeface="Cambria" panose="02040503050406030204" pitchFamily="18" charset="0"/>
                <a:cs typeface="Times New Roman" panose="02020603050405020304" pitchFamily="18" charset="0"/>
              </a:rPr>
              <a:t>Ário e seus seguidores foram excomungados, </a:t>
            </a:r>
            <a:r>
              <a:rPr lang="pt-BR" sz="1800" dirty="0">
                <a:effectLst/>
                <a:latin typeface="Cambria" panose="02040503050406030204" pitchFamily="18" charset="0"/>
                <a:ea typeface="Cambria" panose="02040503050406030204" pitchFamily="18" charset="0"/>
                <a:cs typeface="Times New Roman" panose="02020603050405020304" pitchFamily="18" charset="0"/>
              </a:rPr>
              <a:t>mas Ário não aceita a excomunhão. </a:t>
            </a:r>
          </a:p>
          <a:p>
            <a:pPr algn="just"/>
            <a:endParaRPr lang="pt-BR" sz="1800" dirty="0">
              <a:effectLst/>
              <a:latin typeface="Cambria" panose="02040503050406030204" pitchFamily="18" charset="0"/>
              <a:ea typeface="Cambria" panose="02040503050406030204" pitchFamily="18" charset="0"/>
              <a:cs typeface="Times New Roman" panose="02020603050405020304" pitchFamily="18" charset="0"/>
            </a:endParaRPr>
          </a:p>
          <a:p>
            <a:pPr algn="just"/>
            <a:endParaRPr lang="pt-BR" dirty="0">
              <a:latin typeface="Cambria" panose="02040503050406030204" pitchFamily="18" charset="0"/>
              <a:ea typeface="Cambria" panose="02040503050406030204" pitchFamily="18" charset="0"/>
            </a:endParaRPr>
          </a:p>
        </p:txBody>
      </p:sp>
      <p:pic>
        <p:nvPicPr>
          <p:cNvPr id="6" name="Imagem 5">
            <a:extLst>
              <a:ext uri="{FF2B5EF4-FFF2-40B4-BE49-F238E27FC236}">
                <a16:creationId xmlns:a16="http://schemas.microsoft.com/office/drawing/2014/main" id="{9C980836-C9BD-030B-6D9F-D5612903A5CE}"/>
              </a:ext>
            </a:extLst>
          </p:cNvPr>
          <p:cNvPicPr>
            <a:picLocks noChangeAspect="1"/>
          </p:cNvPicPr>
          <p:nvPr/>
        </p:nvPicPr>
        <p:blipFill rotWithShape="1">
          <a:blip r:embed="rId3">
            <a:extLst>
              <a:ext uri="{28A0092B-C50C-407E-A947-70E740481C1C}">
                <a14:useLocalDpi xmlns:a14="http://schemas.microsoft.com/office/drawing/2010/main" val="0"/>
              </a:ext>
            </a:extLst>
          </a:blip>
          <a:srcRect b="3232"/>
          <a:stretch/>
        </p:blipFill>
        <p:spPr>
          <a:xfrm>
            <a:off x="947627" y="1584629"/>
            <a:ext cx="2987064" cy="4372826"/>
          </a:xfrm>
          <a:prstGeom prst="rect">
            <a:avLst/>
          </a:prstGeom>
        </p:spPr>
      </p:pic>
    </p:spTree>
    <p:extLst>
      <p:ext uri="{BB962C8B-B14F-4D97-AF65-F5344CB8AC3E}">
        <p14:creationId xmlns:p14="http://schemas.microsoft.com/office/powerpoint/2010/main" val="3356100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27" name="TextBox 2">
            <a:extLst>
              <a:ext uri="{FF2B5EF4-FFF2-40B4-BE49-F238E27FC236}">
                <a16:creationId xmlns:a16="http://schemas.microsoft.com/office/drawing/2014/main" id="{3B9E291C-5739-F9F0-3D1B-284245F83C05}"/>
              </a:ext>
            </a:extLst>
          </p:cNvPr>
          <p:cNvSpPr txBox="1"/>
          <p:nvPr/>
        </p:nvSpPr>
        <p:spPr>
          <a:xfrm>
            <a:off x="4194586" y="920599"/>
            <a:ext cx="4044251" cy="679160"/>
          </a:xfrm>
          <a:prstGeom prst="rect">
            <a:avLst/>
          </a:prstGeom>
        </p:spPr>
        <p:txBody>
          <a:bodyPr wrap="square" lIns="0" tIns="0" rIns="0" bIns="0" rtlCol="0" anchor="t">
            <a:spAutoFit/>
          </a:bodyPr>
          <a:lstStyle/>
          <a:p>
            <a:pPr marL="0" lvl="0" indent="0" algn="l">
              <a:lnSpc>
                <a:spcPts val="5831"/>
              </a:lnSpc>
              <a:spcBef>
                <a:spcPct val="0"/>
              </a:spcBef>
            </a:pPr>
            <a:r>
              <a:rPr lang="en-US" sz="3400" b="1" dirty="0">
                <a:solidFill>
                  <a:srgbClr val="C07B13"/>
                </a:solidFill>
                <a:latin typeface="Bookman Old Style" panose="02050604050505020204" pitchFamily="18" charset="0"/>
                <a:ea typeface="Bree Serif"/>
                <a:cs typeface="Bree Serif"/>
                <a:sym typeface="Bree Serif"/>
              </a:rPr>
              <a:t>PERCURSO</a:t>
            </a:r>
          </a:p>
        </p:txBody>
      </p:sp>
      <p:grpSp>
        <p:nvGrpSpPr>
          <p:cNvPr id="129" name="Group 25">
            <a:extLst>
              <a:ext uri="{FF2B5EF4-FFF2-40B4-BE49-F238E27FC236}">
                <a16:creationId xmlns:a16="http://schemas.microsoft.com/office/drawing/2014/main" id="{A09FB47A-5A6E-3121-C82C-02EB507801A6}"/>
              </a:ext>
            </a:extLst>
          </p:cNvPr>
          <p:cNvGrpSpPr/>
          <p:nvPr/>
        </p:nvGrpSpPr>
        <p:grpSpPr>
          <a:xfrm>
            <a:off x="6046326" y="1947036"/>
            <a:ext cx="2981093" cy="566582"/>
            <a:chOff x="0" y="-407975"/>
            <a:chExt cx="17827088" cy="1304471"/>
          </a:xfrm>
        </p:grpSpPr>
        <p:grpSp>
          <p:nvGrpSpPr>
            <p:cNvPr id="130" name="Group 26">
              <a:extLst>
                <a:ext uri="{FF2B5EF4-FFF2-40B4-BE49-F238E27FC236}">
                  <a16:creationId xmlns:a16="http://schemas.microsoft.com/office/drawing/2014/main" id="{C71412E8-50F3-79F4-737D-8434CCF8C1B1}"/>
                </a:ext>
              </a:extLst>
            </p:cNvPr>
            <p:cNvGrpSpPr/>
            <p:nvPr/>
          </p:nvGrpSpPr>
          <p:grpSpPr>
            <a:xfrm>
              <a:off x="0" y="0"/>
              <a:ext cx="17827088" cy="896496"/>
              <a:chOff x="0" y="0"/>
              <a:chExt cx="5221363" cy="262574"/>
            </a:xfrm>
          </p:grpSpPr>
          <p:sp>
            <p:nvSpPr>
              <p:cNvPr id="132" name="Freeform 27">
                <a:extLst>
                  <a:ext uri="{FF2B5EF4-FFF2-40B4-BE49-F238E27FC236}">
                    <a16:creationId xmlns:a16="http://schemas.microsoft.com/office/drawing/2014/main" id="{D50F232D-E0F6-2349-035E-4BB7F0C30626}"/>
                  </a:ext>
                </a:extLst>
              </p:cNvPr>
              <p:cNvSpPr/>
              <p:nvPr/>
            </p:nvSpPr>
            <p:spPr>
              <a:xfrm>
                <a:off x="0" y="0"/>
                <a:ext cx="5221363" cy="262574"/>
              </a:xfrm>
              <a:custGeom>
                <a:avLst/>
                <a:gdLst/>
                <a:ahLst/>
                <a:cxnLst/>
                <a:rect l="l" t="t" r="r" b="b"/>
                <a:pathLst>
                  <a:path w="5221363" h="262574">
                    <a:moveTo>
                      <a:pt x="0" y="0"/>
                    </a:moveTo>
                    <a:lnTo>
                      <a:pt x="5221363" y="0"/>
                    </a:lnTo>
                    <a:lnTo>
                      <a:pt x="5221363" y="262574"/>
                    </a:lnTo>
                    <a:lnTo>
                      <a:pt x="0" y="262574"/>
                    </a:lnTo>
                    <a:close/>
                  </a:path>
                </a:pathLst>
              </a:custGeom>
              <a:solidFill>
                <a:srgbClr val="C07B13"/>
              </a:solidFill>
            </p:spPr>
          </p:sp>
          <p:sp>
            <p:nvSpPr>
              <p:cNvPr id="133" name="TextBox 28">
                <a:extLst>
                  <a:ext uri="{FF2B5EF4-FFF2-40B4-BE49-F238E27FC236}">
                    <a16:creationId xmlns:a16="http://schemas.microsoft.com/office/drawing/2014/main" id="{EBE2511B-5C5B-CFEB-AB31-C02F6D21E71E}"/>
                  </a:ext>
                </a:extLst>
              </p:cNvPr>
              <p:cNvSpPr txBox="1"/>
              <p:nvPr/>
            </p:nvSpPr>
            <p:spPr>
              <a:xfrm>
                <a:off x="0" y="-47625"/>
                <a:ext cx="5221363" cy="310199"/>
              </a:xfrm>
              <a:prstGeom prst="rect">
                <a:avLst/>
              </a:prstGeom>
            </p:spPr>
            <p:txBody>
              <a:bodyPr lIns="50800" tIns="50800" rIns="50800" bIns="50800" rtlCol="0" anchor="ctr"/>
              <a:lstStyle/>
              <a:p>
                <a:pPr algn="ctr">
                  <a:lnSpc>
                    <a:spcPts val="3429"/>
                  </a:lnSpc>
                </a:pPr>
                <a:endParaRPr/>
              </a:p>
            </p:txBody>
          </p:sp>
        </p:grpSp>
        <p:sp>
          <p:nvSpPr>
            <p:cNvPr id="131" name="TextBox 29">
              <a:extLst>
                <a:ext uri="{FF2B5EF4-FFF2-40B4-BE49-F238E27FC236}">
                  <a16:creationId xmlns:a16="http://schemas.microsoft.com/office/drawing/2014/main" id="{E642834A-18E4-F249-97D2-C73EFE837A89}"/>
                </a:ext>
              </a:extLst>
            </p:cNvPr>
            <p:cNvSpPr txBox="1"/>
            <p:nvPr/>
          </p:nvSpPr>
          <p:spPr>
            <a:xfrm>
              <a:off x="531336" y="-407975"/>
              <a:ext cx="16837683" cy="1247449"/>
            </a:xfrm>
            <a:prstGeom prst="rect">
              <a:avLst/>
            </a:prstGeom>
          </p:spPr>
          <p:txBody>
            <a:bodyPr lIns="0" tIns="0" rIns="0" bIns="0" rtlCol="0" anchor="t">
              <a:spAutoFit/>
            </a:bodyPr>
            <a:lstStyle>
              <a:defPPr>
                <a:defRPr lang="en-US"/>
              </a:defPPr>
              <a:lvl1pPr lvl="0" indent="0">
                <a:lnSpc>
                  <a:spcPts val="5002"/>
                </a:lnSpc>
                <a:spcBef>
                  <a:spcPct val="0"/>
                </a:spcBef>
                <a:defRPr b="1" i="1" spc="168">
                  <a:solidFill>
                    <a:srgbClr val="FFFFFF"/>
                  </a:solidFill>
                  <a:latin typeface="Montserrat Bold Italics"/>
                  <a:ea typeface="Montserrat Bold Italics"/>
                  <a:cs typeface="Montserrat Bold Italics"/>
                </a:defRPr>
              </a:lvl1pPr>
            </a:lstStyle>
            <a:p>
              <a:pPr algn="ctr"/>
              <a:r>
                <a:rPr lang="pt-BR" dirty="0"/>
                <a:t>INTRODUÇÃO</a:t>
              </a:r>
              <a:endParaRPr lang="en-US" dirty="0">
                <a:sym typeface="Montserrat Bold Italics"/>
              </a:endParaRPr>
            </a:p>
          </p:txBody>
        </p:sp>
      </p:grpSp>
      <p:grpSp>
        <p:nvGrpSpPr>
          <p:cNvPr id="139" name="Group 3">
            <a:extLst>
              <a:ext uri="{FF2B5EF4-FFF2-40B4-BE49-F238E27FC236}">
                <a16:creationId xmlns:a16="http://schemas.microsoft.com/office/drawing/2014/main" id="{DA60D0BC-A527-7451-AA20-221314093EAB}"/>
              </a:ext>
            </a:extLst>
          </p:cNvPr>
          <p:cNvGrpSpPr/>
          <p:nvPr/>
        </p:nvGrpSpPr>
        <p:grpSpPr>
          <a:xfrm>
            <a:off x="5448809" y="1964313"/>
            <a:ext cx="536976" cy="565644"/>
            <a:chOff x="0" y="-163465"/>
            <a:chExt cx="1127342" cy="1290807"/>
          </a:xfrm>
        </p:grpSpPr>
        <p:grpSp>
          <p:nvGrpSpPr>
            <p:cNvPr id="140" name="Group 4">
              <a:extLst>
                <a:ext uri="{FF2B5EF4-FFF2-40B4-BE49-F238E27FC236}">
                  <a16:creationId xmlns:a16="http://schemas.microsoft.com/office/drawing/2014/main" id="{BB7BB54E-34B9-0122-C078-28F4CF9B4496}"/>
                </a:ext>
              </a:extLst>
            </p:cNvPr>
            <p:cNvGrpSpPr/>
            <p:nvPr/>
          </p:nvGrpSpPr>
          <p:grpSpPr>
            <a:xfrm>
              <a:off x="0" y="0"/>
              <a:ext cx="1127342" cy="1127342"/>
              <a:chOff x="0" y="0"/>
              <a:chExt cx="812800" cy="812800"/>
            </a:xfrm>
          </p:grpSpPr>
          <p:sp>
            <p:nvSpPr>
              <p:cNvPr id="142" name="Freeform 5">
                <a:extLst>
                  <a:ext uri="{FF2B5EF4-FFF2-40B4-BE49-F238E27FC236}">
                    <a16:creationId xmlns:a16="http://schemas.microsoft.com/office/drawing/2014/main" id="{CA1A4E3B-A194-97DC-8675-9F77CB9E3B3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827F">
                  <a:alpha val="71765"/>
                </a:srgbClr>
              </a:solidFill>
            </p:spPr>
          </p:sp>
          <p:sp>
            <p:nvSpPr>
              <p:cNvPr id="143" name="TextBox 6">
                <a:extLst>
                  <a:ext uri="{FF2B5EF4-FFF2-40B4-BE49-F238E27FC236}">
                    <a16:creationId xmlns:a16="http://schemas.microsoft.com/office/drawing/2014/main" id="{E89A0D92-FDB0-7D75-6A38-E0899643A4C7}"/>
                  </a:ext>
                </a:extLst>
              </p:cNvPr>
              <p:cNvSpPr txBox="1"/>
              <p:nvPr/>
            </p:nvSpPr>
            <p:spPr>
              <a:xfrm>
                <a:off x="76200" y="28575"/>
                <a:ext cx="660400" cy="708025"/>
              </a:xfrm>
              <a:prstGeom prst="rect">
                <a:avLst/>
              </a:prstGeom>
            </p:spPr>
            <p:txBody>
              <a:bodyPr lIns="50800" tIns="50800" rIns="50800" bIns="50800" rtlCol="0" anchor="ctr"/>
              <a:lstStyle/>
              <a:p>
                <a:pPr algn="ctr">
                  <a:lnSpc>
                    <a:spcPts val="2872"/>
                  </a:lnSpc>
                </a:pPr>
                <a:endParaRPr/>
              </a:p>
            </p:txBody>
          </p:sp>
        </p:grpSp>
        <p:sp>
          <p:nvSpPr>
            <p:cNvPr id="141" name="TextBox 7">
              <a:extLst>
                <a:ext uri="{FF2B5EF4-FFF2-40B4-BE49-F238E27FC236}">
                  <a16:creationId xmlns:a16="http://schemas.microsoft.com/office/drawing/2014/main" id="{C0B984A3-3C21-29B2-768C-68E663C743A9}"/>
                </a:ext>
              </a:extLst>
            </p:cNvPr>
            <p:cNvSpPr txBox="1"/>
            <p:nvPr/>
          </p:nvSpPr>
          <p:spPr>
            <a:xfrm>
              <a:off x="190202" y="-163465"/>
              <a:ext cx="764273" cy="1263351"/>
            </a:xfrm>
            <a:prstGeom prst="rect">
              <a:avLst/>
            </a:prstGeom>
          </p:spPr>
          <p:txBody>
            <a:bodyPr lIns="0" tIns="0" rIns="0" bIns="0" rtlCol="0" anchor="t">
              <a:spAutoFit/>
            </a:bodyPr>
            <a:lstStyle/>
            <a:p>
              <a:pPr algn="ctr">
                <a:lnSpc>
                  <a:spcPts val="4662"/>
                </a:lnSpc>
              </a:pPr>
              <a:r>
                <a:rPr lang="en-US" sz="3000" spc="151" dirty="0">
                  <a:solidFill>
                    <a:srgbClr val="FFFFFF"/>
                  </a:solidFill>
                  <a:latin typeface="Bree Serif"/>
                  <a:ea typeface="Bree Serif"/>
                  <a:cs typeface="Bree Serif"/>
                  <a:sym typeface="Bree Serif"/>
                </a:rPr>
                <a:t>1</a:t>
              </a:r>
            </a:p>
          </p:txBody>
        </p:sp>
      </p:grpSp>
      <p:grpSp>
        <p:nvGrpSpPr>
          <p:cNvPr id="159" name="Group 20">
            <a:extLst>
              <a:ext uri="{FF2B5EF4-FFF2-40B4-BE49-F238E27FC236}">
                <a16:creationId xmlns:a16="http://schemas.microsoft.com/office/drawing/2014/main" id="{DD1F30BE-E31A-90F7-2887-4D47C587E480}"/>
              </a:ext>
            </a:extLst>
          </p:cNvPr>
          <p:cNvGrpSpPr/>
          <p:nvPr/>
        </p:nvGrpSpPr>
        <p:grpSpPr>
          <a:xfrm>
            <a:off x="5994766" y="2613699"/>
            <a:ext cx="3156266" cy="583620"/>
            <a:chOff x="0" y="-447203"/>
            <a:chExt cx="11701729" cy="1343699"/>
          </a:xfrm>
        </p:grpSpPr>
        <p:grpSp>
          <p:nvGrpSpPr>
            <p:cNvPr id="160" name="Group 21">
              <a:extLst>
                <a:ext uri="{FF2B5EF4-FFF2-40B4-BE49-F238E27FC236}">
                  <a16:creationId xmlns:a16="http://schemas.microsoft.com/office/drawing/2014/main" id="{B6D5F14B-47F6-A45F-98D3-978AE3637024}"/>
                </a:ext>
              </a:extLst>
            </p:cNvPr>
            <p:cNvGrpSpPr/>
            <p:nvPr/>
          </p:nvGrpSpPr>
          <p:grpSpPr>
            <a:xfrm>
              <a:off x="0" y="0"/>
              <a:ext cx="11701729" cy="896496"/>
              <a:chOff x="0" y="0"/>
              <a:chExt cx="3427311" cy="262574"/>
            </a:xfrm>
          </p:grpSpPr>
          <p:sp>
            <p:nvSpPr>
              <p:cNvPr id="162" name="Freeform 22">
                <a:extLst>
                  <a:ext uri="{FF2B5EF4-FFF2-40B4-BE49-F238E27FC236}">
                    <a16:creationId xmlns:a16="http://schemas.microsoft.com/office/drawing/2014/main" id="{4BAC95B2-AD9C-DB7E-37B5-B35BD3DA72B7}"/>
                  </a:ext>
                </a:extLst>
              </p:cNvPr>
              <p:cNvSpPr/>
              <p:nvPr/>
            </p:nvSpPr>
            <p:spPr>
              <a:xfrm>
                <a:off x="0" y="0"/>
                <a:ext cx="3427311" cy="262574"/>
              </a:xfrm>
              <a:custGeom>
                <a:avLst/>
                <a:gdLst/>
                <a:ahLst/>
                <a:cxnLst/>
                <a:rect l="l" t="t" r="r" b="b"/>
                <a:pathLst>
                  <a:path w="3427311" h="262574">
                    <a:moveTo>
                      <a:pt x="0" y="0"/>
                    </a:moveTo>
                    <a:lnTo>
                      <a:pt x="3427311" y="0"/>
                    </a:lnTo>
                    <a:lnTo>
                      <a:pt x="3427311" y="262574"/>
                    </a:lnTo>
                    <a:lnTo>
                      <a:pt x="0" y="262574"/>
                    </a:lnTo>
                    <a:close/>
                  </a:path>
                </a:pathLst>
              </a:custGeom>
              <a:solidFill>
                <a:srgbClr val="60827F"/>
              </a:solidFill>
            </p:spPr>
          </p:sp>
          <p:sp>
            <p:nvSpPr>
              <p:cNvPr id="163" name="TextBox 23">
                <a:extLst>
                  <a:ext uri="{FF2B5EF4-FFF2-40B4-BE49-F238E27FC236}">
                    <a16:creationId xmlns:a16="http://schemas.microsoft.com/office/drawing/2014/main" id="{5CBCF57C-364C-5B7F-EEA6-A85529737377}"/>
                  </a:ext>
                </a:extLst>
              </p:cNvPr>
              <p:cNvSpPr txBox="1"/>
              <p:nvPr/>
            </p:nvSpPr>
            <p:spPr>
              <a:xfrm>
                <a:off x="0" y="-47625"/>
                <a:ext cx="3427311" cy="310199"/>
              </a:xfrm>
              <a:prstGeom prst="rect">
                <a:avLst/>
              </a:prstGeom>
            </p:spPr>
            <p:txBody>
              <a:bodyPr lIns="50800" tIns="50800" rIns="50800" bIns="50800" rtlCol="0" anchor="ctr"/>
              <a:lstStyle/>
              <a:p>
                <a:pPr algn="ctr">
                  <a:lnSpc>
                    <a:spcPts val="3429"/>
                  </a:lnSpc>
                </a:pPr>
                <a:endParaRPr/>
              </a:p>
            </p:txBody>
          </p:sp>
        </p:grpSp>
        <p:sp>
          <p:nvSpPr>
            <p:cNvPr id="161" name="TextBox 24">
              <a:extLst>
                <a:ext uri="{FF2B5EF4-FFF2-40B4-BE49-F238E27FC236}">
                  <a16:creationId xmlns:a16="http://schemas.microsoft.com/office/drawing/2014/main" id="{2108FC90-411B-6A22-3685-21EAB9CA1B56}"/>
                </a:ext>
              </a:extLst>
            </p:cNvPr>
            <p:cNvSpPr txBox="1"/>
            <p:nvPr/>
          </p:nvSpPr>
          <p:spPr>
            <a:xfrm>
              <a:off x="348768" y="-447203"/>
              <a:ext cx="11052282" cy="1247449"/>
            </a:xfrm>
            <a:prstGeom prst="rect">
              <a:avLst/>
            </a:prstGeom>
          </p:spPr>
          <p:txBody>
            <a:bodyPr lIns="0" tIns="0" rIns="0" bIns="0" rtlCol="0" anchor="t">
              <a:spAutoFit/>
            </a:bodyPr>
            <a:lstStyle/>
            <a:p>
              <a:pPr marL="0" lvl="0" indent="0" algn="ctr">
                <a:lnSpc>
                  <a:spcPts val="5002"/>
                </a:lnSpc>
                <a:spcBef>
                  <a:spcPct val="0"/>
                </a:spcBef>
              </a:pPr>
              <a:r>
                <a:rPr lang="en-US" b="1" i="1" spc="168" dirty="0">
                  <a:solidFill>
                    <a:srgbClr val="FFFFFF"/>
                  </a:solidFill>
                  <a:latin typeface="Montserrat Bold Italics"/>
                  <a:ea typeface="Montserrat Bold Italics"/>
                  <a:cs typeface="Montserrat Bold Italics"/>
                  <a:sym typeface="Montserrat Bold Italics"/>
                </a:rPr>
                <a:t>ACENOS HISTÓRICOS</a:t>
              </a:r>
            </a:p>
          </p:txBody>
        </p:sp>
      </p:grpSp>
      <p:grpSp>
        <p:nvGrpSpPr>
          <p:cNvPr id="164" name="Group 3">
            <a:extLst>
              <a:ext uri="{FF2B5EF4-FFF2-40B4-BE49-F238E27FC236}">
                <a16:creationId xmlns:a16="http://schemas.microsoft.com/office/drawing/2014/main" id="{519750E5-B177-61D9-7A46-9C9CC60701C9}"/>
              </a:ext>
            </a:extLst>
          </p:cNvPr>
          <p:cNvGrpSpPr/>
          <p:nvPr/>
        </p:nvGrpSpPr>
        <p:grpSpPr>
          <a:xfrm>
            <a:off x="5402065" y="2634429"/>
            <a:ext cx="536976" cy="553613"/>
            <a:chOff x="0" y="-132485"/>
            <a:chExt cx="1127342" cy="1263353"/>
          </a:xfrm>
        </p:grpSpPr>
        <p:grpSp>
          <p:nvGrpSpPr>
            <p:cNvPr id="165" name="Group 4">
              <a:extLst>
                <a:ext uri="{FF2B5EF4-FFF2-40B4-BE49-F238E27FC236}">
                  <a16:creationId xmlns:a16="http://schemas.microsoft.com/office/drawing/2014/main" id="{7220D125-3B57-0BC7-3797-6EC40E24589A}"/>
                </a:ext>
              </a:extLst>
            </p:cNvPr>
            <p:cNvGrpSpPr/>
            <p:nvPr/>
          </p:nvGrpSpPr>
          <p:grpSpPr>
            <a:xfrm>
              <a:off x="0" y="0"/>
              <a:ext cx="1127342" cy="1127342"/>
              <a:chOff x="0" y="0"/>
              <a:chExt cx="812800" cy="812800"/>
            </a:xfrm>
          </p:grpSpPr>
          <p:sp>
            <p:nvSpPr>
              <p:cNvPr id="167" name="Freeform 5">
                <a:extLst>
                  <a:ext uri="{FF2B5EF4-FFF2-40B4-BE49-F238E27FC236}">
                    <a16:creationId xmlns:a16="http://schemas.microsoft.com/office/drawing/2014/main" id="{4EAACC00-B23F-C47C-79B3-92B33E3F03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827F">
                  <a:alpha val="71765"/>
                </a:srgbClr>
              </a:solidFill>
            </p:spPr>
          </p:sp>
          <p:sp>
            <p:nvSpPr>
              <p:cNvPr id="168" name="TextBox 6">
                <a:extLst>
                  <a:ext uri="{FF2B5EF4-FFF2-40B4-BE49-F238E27FC236}">
                    <a16:creationId xmlns:a16="http://schemas.microsoft.com/office/drawing/2014/main" id="{65582FA5-8401-9670-6B7F-3176EF845BA4}"/>
                  </a:ext>
                </a:extLst>
              </p:cNvPr>
              <p:cNvSpPr txBox="1"/>
              <p:nvPr/>
            </p:nvSpPr>
            <p:spPr>
              <a:xfrm>
                <a:off x="76200" y="28575"/>
                <a:ext cx="660400" cy="708025"/>
              </a:xfrm>
              <a:prstGeom prst="rect">
                <a:avLst/>
              </a:prstGeom>
            </p:spPr>
            <p:txBody>
              <a:bodyPr lIns="50800" tIns="50800" rIns="50800" bIns="50800" rtlCol="0" anchor="ctr"/>
              <a:lstStyle/>
              <a:p>
                <a:pPr algn="ctr">
                  <a:lnSpc>
                    <a:spcPts val="2872"/>
                  </a:lnSpc>
                </a:pPr>
                <a:endParaRPr/>
              </a:p>
            </p:txBody>
          </p:sp>
        </p:grpSp>
        <p:sp>
          <p:nvSpPr>
            <p:cNvPr id="166" name="TextBox 7">
              <a:extLst>
                <a:ext uri="{FF2B5EF4-FFF2-40B4-BE49-F238E27FC236}">
                  <a16:creationId xmlns:a16="http://schemas.microsoft.com/office/drawing/2014/main" id="{55A77F2D-B2DF-DC1C-308E-2E753D65A91A}"/>
                </a:ext>
              </a:extLst>
            </p:cNvPr>
            <p:cNvSpPr txBox="1"/>
            <p:nvPr/>
          </p:nvSpPr>
          <p:spPr>
            <a:xfrm>
              <a:off x="190819" y="-132485"/>
              <a:ext cx="764273" cy="1263353"/>
            </a:xfrm>
            <a:prstGeom prst="rect">
              <a:avLst/>
            </a:prstGeom>
          </p:spPr>
          <p:txBody>
            <a:bodyPr lIns="0" tIns="0" rIns="0" bIns="0" rtlCol="0" anchor="t">
              <a:spAutoFit/>
            </a:bodyPr>
            <a:lstStyle/>
            <a:p>
              <a:pPr algn="ctr">
                <a:lnSpc>
                  <a:spcPts val="4662"/>
                </a:lnSpc>
              </a:pPr>
              <a:r>
                <a:rPr lang="en-US" sz="3000" spc="151" dirty="0">
                  <a:solidFill>
                    <a:srgbClr val="FFFFFF"/>
                  </a:solidFill>
                  <a:latin typeface="Bree Serif"/>
                  <a:ea typeface="Bree Serif"/>
                  <a:cs typeface="Bree Serif"/>
                  <a:sym typeface="Bree Serif"/>
                </a:rPr>
                <a:t>2</a:t>
              </a:r>
            </a:p>
          </p:txBody>
        </p:sp>
      </p:grpSp>
      <p:grpSp>
        <p:nvGrpSpPr>
          <p:cNvPr id="169" name="Group 3">
            <a:extLst>
              <a:ext uri="{FF2B5EF4-FFF2-40B4-BE49-F238E27FC236}">
                <a16:creationId xmlns:a16="http://schemas.microsoft.com/office/drawing/2014/main" id="{C490BAD3-DDDB-E593-DDC8-50D616F2F5C6}"/>
              </a:ext>
            </a:extLst>
          </p:cNvPr>
          <p:cNvGrpSpPr/>
          <p:nvPr/>
        </p:nvGrpSpPr>
        <p:grpSpPr>
          <a:xfrm>
            <a:off x="5402169" y="3339469"/>
            <a:ext cx="536976" cy="570541"/>
            <a:chOff x="0" y="-163465"/>
            <a:chExt cx="1127342" cy="1301982"/>
          </a:xfrm>
        </p:grpSpPr>
        <p:grpSp>
          <p:nvGrpSpPr>
            <p:cNvPr id="170" name="Group 4">
              <a:extLst>
                <a:ext uri="{FF2B5EF4-FFF2-40B4-BE49-F238E27FC236}">
                  <a16:creationId xmlns:a16="http://schemas.microsoft.com/office/drawing/2014/main" id="{A3E94DA9-9376-7B35-137A-7436A36C7672}"/>
                </a:ext>
              </a:extLst>
            </p:cNvPr>
            <p:cNvGrpSpPr/>
            <p:nvPr/>
          </p:nvGrpSpPr>
          <p:grpSpPr>
            <a:xfrm>
              <a:off x="0" y="0"/>
              <a:ext cx="1127342" cy="1127342"/>
              <a:chOff x="0" y="0"/>
              <a:chExt cx="812800" cy="812800"/>
            </a:xfrm>
          </p:grpSpPr>
          <p:sp>
            <p:nvSpPr>
              <p:cNvPr id="172" name="Freeform 5">
                <a:extLst>
                  <a:ext uri="{FF2B5EF4-FFF2-40B4-BE49-F238E27FC236}">
                    <a16:creationId xmlns:a16="http://schemas.microsoft.com/office/drawing/2014/main" id="{19687314-13B5-ADB7-E9E5-071DDEA870A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827F">
                  <a:alpha val="71765"/>
                </a:srgbClr>
              </a:solidFill>
            </p:spPr>
          </p:sp>
          <p:sp>
            <p:nvSpPr>
              <p:cNvPr id="173" name="TextBox 6">
                <a:extLst>
                  <a:ext uri="{FF2B5EF4-FFF2-40B4-BE49-F238E27FC236}">
                    <a16:creationId xmlns:a16="http://schemas.microsoft.com/office/drawing/2014/main" id="{AC0F52F6-AB45-D683-3BBA-FA385D7CFE75}"/>
                  </a:ext>
                </a:extLst>
              </p:cNvPr>
              <p:cNvSpPr txBox="1"/>
              <p:nvPr/>
            </p:nvSpPr>
            <p:spPr>
              <a:xfrm>
                <a:off x="76200" y="28575"/>
                <a:ext cx="660400" cy="708025"/>
              </a:xfrm>
              <a:prstGeom prst="rect">
                <a:avLst/>
              </a:prstGeom>
            </p:spPr>
            <p:txBody>
              <a:bodyPr lIns="50800" tIns="50800" rIns="50800" bIns="50800" rtlCol="0" anchor="ctr"/>
              <a:lstStyle/>
              <a:p>
                <a:pPr algn="ctr">
                  <a:lnSpc>
                    <a:spcPts val="2872"/>
                  </a:lnSpc>
                </a:pPr>
                <a:endParaRPr/>
              </a:p>
            </p:txBody>
          </p:sp>
        </p:grpSp>
        <p:sp>
          <p:nvSpPr>
            <p:cNvPr id="171" name="TextBox 7">
              <a:extLst>
                <a:ext uri="{FF2B5EF4-FFF2-40B4-BE49-F238E27FC236}">
                  <a16:creationId xmlns:a16="http://schemas.microsoft.com/office/drawing/2014/main" id="{8DAB4854-8B9D-0352-C344-0C9307526BFE}"/>
                </a:ext>
              </a:extLst>
            </p:cNvPr>
            <p:cNvSpPr txBox="1"/>
            <p:nvPr/>
          </p:nvSpPr>
          <p:spPr>
            <a:xfrm>
              <a:off x="190202" y="-163465"/>
              <a:ext cx="764273" cy="1301982"/>
            </a:xfrm>
            <a:prstGeom prst="rect">
              <a:avLst/>
            </a:prstGeom>
          </p:spPr>
          <p:txBody>
            <a:bodyPr lIns="0" tIns="0" rIns="0" bIns="0" rtlCol="0" anchor="t">
              <a:spAutoFit/>
            </a:bodyPr>
            <a:lstStyle/>
            <a:p>
              <a:pPr algn="ctr">
                <a:lnSpc>
                  <a:spcPts val="4662"/>
                </a:lnSpc>
              </a:pPr>
              <a:r>
                <a:rPr lang="en-US" sz="3000" spc="151" dirty="0">
                  <a:solidFill>
                    <a:srgbClr val="FFFFFF"/>
                  </a:solidFill>
                  <a:latin typeface="Bree Serif"/>
                  <a:ea typeface="Bree Serif"/>
                  <a:cs typeface="Bree Serif"/>
                  <a:sym typeface="Bree Serif"/>
                </a:rPr>
                <a:t>3</a:t>
              </a:r>
            </a:p>
          </p:txBody>
        </p:sp>
      </p:grpSp>
      <p:grpSp>
        <p:nvGrpSpPr>
          <p:cNvPr id="174" name="Group 3">
            <a:extLst>
              <a:ext uri="{FF2B5EF4-FFF2-40B4-BE49-F238E27FC236}">
                <a16:creationId xmlns:a16="http://schemas.microsoft.com/office/drawing/2014/main" id="{2335619E-48F4-62C8-7937-C6BC0F3E9D9C}"/>
              </a:ext>
            </a:extLst>
          </p:cNvPr>
          <p:cNvGrpSpPr/>
          <p:nvPr/>
        </p:nvGrpSpPr>
        <p:grpSpPr>
          <a:xfrm>
            <a:off x="5402065" y="4102982"/>
            <a:ext cx="536976" cy="570541"/>
            <a:chOff x="0" y="-130344"/>
            <a:chExt cx="1127342" cy="1301982"/>
          </a:xfrm>
        </p:grpSpPr>
        <p:grpSp>
          <p:nvGrpSpPr>
            <p:cNvPr id="175" name="Group 4">
              <a:extLst>
                <a:ext uri="{FF2B5EF4-FFF2-40B4-BE49-F238E27FC236}">
                  <a16:creationId xmlns:a16="http://schemas.microsoft.com/office/drawing/2014/main" id="{CC8958AA-D799-A7BA-B611-647F7500BF15}"/>
                </a:ext>
              </a:extLst>
            </p:cNvPr>
            <p:cNvGrpSpPr/>
            <p:nvPr/>
          </p:nvGrpSpPr>
          <p:grpSpPr>
            <a:xfrm>
              <a:off x="0" y="0"/>
              <a:ext cx="1127342" cy="1127342"/>
              <a:chOff x="0" y="0"/>
              <a:chExt cx="812800" cy="812800"/>
            </a:xfrm>
          </p:grpSpPr>
          <p:sp>
            <p:nvSpPr>
              <p:cNvPr id="177" name="Freeform 5">
                <a:extLst>
                  <a:ext uri="{FF2B5EF4-FFF2-40B4-BE49-F238E27FC236}">
                    <a16:creationId xmlns:a16="http://schemas.microsoft.com/office/drawing/2014/main" id="{9BB51614-63CF-2B8F-B92C-A31FC82D44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827F">
                  <a:alpha val="71765"/>
                </a:srgbClr>
              </a:solidFill>
            </p:spPr>
          </p:sp>
          <p:sp>
            <p:nvSpPr>
              <p:cNvPr id="178" name="TextBox 6">
                <a:extLst>
                  <a:ext uri="{FF2B5EF4-FFF2-40B4-BE49-F238E27FC236}">
                    <a16:creationId xmlns:a16="http://schemas.microsoft.com/office/drawing/2014/main" id="{0F457AD9-E27D-4440-B0C6-0FDACB7AD15C}"/>
                  </a:ext>
                </a:extLst>
              </p:cNvPr>
              <p:cNvSpPr txBox="1"/>
              <p:nvPr/>
            </p:nvSpPr>
            <p:spPr>
              <a:xfrm>
                <a:off x="76200" y="28575"/>
                <a:ext cx="660400" cy="708025"/>
              </a:xfrm>
              <a:prstGeom prst="rect">
                <a:avLst/>
              </a:prstGeom>
            </p:spPr>
            <p:txBody>
              <a:bodyPr lIns="50800" tIns="50800" rIns="50800" bIns="50800" rtlCol="0" anchor="ctr"/>
              <a:lstStyle/>
              <a:p>
                <a:pPr algn="ctr">
                  <a:lnSpc>
                    <a:spcPts val="2872"/>
                  </a:lnSpc>
                </a:pPr>
                <a:endParaRPr/>
              </a:p>
            </p:txBody>
          </p:sp>
        </p:grpSp>
        <p:sp>
          <p:nvSpPr>
            <p:cNvPr id="176" name="TextBox 7">
              <a:extLst>
                <a:ext uri="{FF2B5EF4-FFF2-40B4-BE49-F238E27FC236}">
                  <a16:creationId xmlns:a16="http://schemas.microsoft.com/office/drawing/2014/main" id="{00936609-24A2-ED33-C9F6-0C116339D1C9}"/>
                </a:ext>
              </a:extLst>
            </p:cNvPr>
            <p:cNvSpPr txBox="1"/>
            <p:nvPr/>
          </p:nvSpPr>
          <p:spPr>
            <a:xfrm>
              <a:off x="190202" y="-130344"/>
              <a:ext cx="764273" cy="1301982"/>
            </a:xfrm>
            <a:prstGeom prst="rect">
              <a:avLst/>
            </a:prstGeom>
          </p:spPr>
          <p:txBody>
            <a:bodyPr lIns="0" tIns="0" rIns="0" bIns="0" rtlCol="0" anchor="t">
              <a:spAutoFit/>
            </a:bodyPr>
            <a:lstStyle/>
            <a:p>
              <a:pPr algn="ctr">
                <a:lnSpc>
                  <a:spcPts val="4662"/>
                </a:lnSpc>
              </a:pPr>
              <a:r>
                <a:rPr lang="en-US" sz="3000" spc="151" dirty="0">
                  <a:solidFill>
                    <a:srgbClr val="FFFFFF"/>
                  </a:solidFill>
                  <a:latin typeface="Bree Serif"/>
                  <a:ea typeface="Bree Serif"/>
                  <a:cs typeface="Bree Serif"/>
                  <a:sym typeface="Bree Serif"/>
                </a:rPr>
                <a:t>4</a:t>
              </a:r>
            </a:p>
          </p:txBody>
        </p:sp>
      </p:grpSp>
      <p:grpSp>
        <p:nvGrpSpPr>
          <p:cNvPr id="179" name="Group 3">
            <a:extLst>
              <a:ext uri="{FF2B5EF4-FFF2-40B4-BE49-F238E27FC236}">
                <a16:creationId xmlns:a16="http://schemas.microsoft.com/office/drawing/2014/main" id="{11B75CF6-673D-DD94-8423-157849E45050}"/>
              </a:ext>
            </a:extLst>
          </p:cNvPr>
          <p:cNvGrpSpPr/>
          <p:nvPr/>
        </p:nvGrpSpPr>
        <p:grpSpPr>
          <a:xfrm>
            <a:off x="5409734" y="4740644"/>
            <a:ext cx="536976" cy="570541"/>
            <a:chOff x="0" y="-130344"/>
            <a:chExt cx="1127342" cy="1301982"/>
          </a:xfrm>
        </p:grpSpPr>
        <p:grpSp>
          <p:nvGrpSpPr>
            <p:cNvPr id="180" name="Group 4">
              <a:extLst>
                <a:ext uri="{FF2B5EF4-FFF2-40B4-BE49-F238E27FC236}">
                  <a16:creationId xmlns:a16="http://schemas.microsoft.com/office/drawing/2014/main" id="{022C230B-AAA4-D208-B61E-0D7D263B9C29}"/>
                </a:ext>
              </a:extLst>
            </p:cNvPr>
            <p:cNvGrpSpPr/>
            <p:nvPr/>
          </p:nvGrpSpPr>
          <p:grpSpPr>
            <a:xfrm>
              <a:off x="0" y="0"/>
              <a:ext cx="1127342" cy="1127342"/>
              <a:chOff x="0" y="0"/>
              <a:chExt cx="812800" cy="812800"/>
            </a:xfrm>
          </p:grpSpPr>
          <p:sp>
            <p:nvSpPr>
              <p:cNvPr id="182" name="Freeform 5">
                <a:extLst>
                  <a:ext uri="{FF2B5EF4-FFF2-40B4-BE49-F238E27FC236}">
                    <a16:creationId xmlns:a16="http://schemas.microsoft.com/office/drawing/2014/main" id="{F8AA0996-5CB0-6A75-5690-B44304E3722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827F">
                  <a:alpha val="71765"/>
                </a:srgbClr>
              </a:solidFill>
            </p:spPr>
          </p:sp>
          <p:sp>
            <p:nvSpPr>
              <p:cNvPr id="183" name="TextBox 6">
                <a:extLst>
                  <a:ext uri="{FF2B5EF4-FFF2-40B4-BE49-F238E27FC236}">
                    <a16:creationId xmlns:a16="http://schemas.microsoft.com/office/drawing/2014/main" id="{63BB5A10-8153-F20C-582B-5F03CBDE01F4}"/>
                  </a:ext>
                </a:extLst>
              </p:cNvPr>
              <p:cNvSpPr txBox="1"/>
              <p:nvPr/>
            </p:nvSpPr>
            <p:spPr>
              <a:xfrm>
                <a:off x="76200" y="28575"/>
                <a:ext cx="660400" cy="708025"/>
              </a:xfrm>
              <a:prstGeom prst="rect">
                <a:avLst/>
              </a:prstGeom>
            </p:spPr>
            <p:txBody>
              <a:bodyPr lIns="50800" tIns="50800" rIns="50800" bIns="50800" rtlCol="0" anchor="ctr"/>
              <a:lstStyle/>
              <a:p>
                <a:pPr algn="ctr">
                  <a:lnSpc>
                    <a:spcPts val="2872"/>
                  </a:lnSpc>
                </a:pPr>
                <a:endParaRPr/>
              </a:p>
            </p:txBody>
          </p:sp>
        </p:grpSp>
        <p:sp>
          <p:nvSpPr>
            <p:cNvPr id="181" name="TextBox 7">
              <a:extLst>
                <a:ext uri="{FF2B5EF4-FFF2-40B4-BE49-F238E27FC236}">
                  <a16:creationId xmlns:a16="http://schemas.microsoft.com/office/drawing/2014/main" id="{698193FC-FDA6-A6A5-FF24-056F37E765E2}"/>
                </a:ext>
              </a:extLst>
            </p:cNvPr>
            <p:cNvSpPr txBox="1"/>
            <p:nvPr/>
          </p:nvSpPr>
          <p:spPr>
            <a:xfrm>
              <a:off x="190202" y="-130344"/>
              <a:ext cx="764273" cy="1301982"/>
            </a:xfrm>
            <a:prstGeom prst="rect">
              <a:avLst/>
            </a:prstGeom>
          </p:spPr>
          <p:txBody>
            <a:bodyPr lIns="0" tIns="0" rIns="0" bIns="0" rtlCol="0" anchor="t">
              <a:spAutoFit/>
            </a:bodyPr>
            <a:lstStyle/>
            <a:p>
              <a:pPr algn="ctr">
                <a:lnSpc>
                  <a:spcPts val="4662"/>
                </a:lnSpc>
              </a:pPr>
              <a:r>
                <a:rPr lang="en-US" sz="3000" spc="151" dirty="0">
                  <a:solidFill>
                    <a:srgbClr val="FFFFFF"/>
                  </a:solidFill>
                  <a:latin typeface="Bree Serif"/>
                  <a:ea typeface="Bree Serif"/>
                  <a:cs typeface="Bree Serif"/>
                  <a:sym typeface="Bree Serif"/>
                </a:rPr>
                <a:t>5</a:t>
              </a:r>
            </a:p>
          </p:txBody>
        </p:sp>
      </p:grpSp>
      <p:grpSp>
        <p:nvGrpSpPr>
          <p:cNvPr id="199" name="Group 25">
            <a:extLst>
              <a:ext uri="{FF2B5EF4-FFF2-40B4-BE49-F238E27FC236}">
                <a16:creationId xmlns:a16="http://schemas.microsoft.com/office/drawing/2014/main" id="{FA4858B4-CB2F-9B37-09E3-877C5B47F443}"/>
              </a:ext>
            </a:extLst>
          </p:cNvPr>
          <p:cNvGrpSpPr/>
          <p:nvPr/>
        </p:nvGrpSpPr>
        <p:grpSpPr>
          <a:xfrm>
            <a:off x="6029742" y="3255595"/>
            <a:ext cx="4416585" cy="715866"/>
            <a:chOff x="0" y="-162604"/>
            <a:chExt cx="25482683" cy="2411513"/>
          </a:xfrm>
        </p:grpSpPr>
        <p:grpSp>
          <p:nvGrpSpPr>
            <p:cNvPr id="200" name="Group 26">
              <a:extLst>
                <a:ext uri="{FF2B5EF4-FFF2-40B4-BE49-F238E27FC236}">
                  <a16:creationId xmlns:a16="http://schemas.microsoft.com/office/drawing/2014/main" id="{4D21AA79-80C6-6CD1-1842-829518E9DA02}"/>
                </a:ext>
              </a:extLst>
            </p:cNvPr>
            <p:cNvGrpSpPr/>
            <p:nvPr/>
          </p:nvGrpSpPr>
          <p:grpSpPr>
            <a:xfrm>
              <a:off x="0" y="-162604"/>
              <a:ext cx="17827088" cy="2411513"/>
              <a:chOff x="0" y="-47625"/>
              <a:chExt cx="5221363" cy="706306"/>
            </a:xfrm>
          </p:grpSpPr>
          <p:sp>
            <p:nvSpPr>
              <p:cNvPr id="202" name="Freeform 27">
                <a:extLst>
                  <a:ext uri="{FF2B5EF4-FFF2-40B4-BE49-F238E27FC236}">
                    <a16:creationId xmlns:a16="http://schemas.microsoft.com/office/drawing/2014/main" id="{E35AAADD-D121-EB6C-1574-7D56A1A8F6EF}"/>
                  </a:ext>
                </a:extLst>
              </p:cNvPr>
              <p:cNvSpPr/>
              <p:nvPr/>
            </p:nvSpPr>
            <p:spPr>
              <a:xfrm>
                <a:off x="0" y="-1"/>
                <a:ext cx="5221363" cy="658682"/>
              </a:xfrm>
              <a:custGeom>
                <a:avLst/>
                <a:gdLst/>
                <a:ahLst/>
                <a:cxnLst/>
                <a:rect l="l" t="t" r="r" b="b"/>
                <a:pathLst>
                  <a:path w="5221363" h="262574">
                    <a:moveTo>
                      <a:pt x="0" y="0"/>
                    </a:moveTo>
                    <a:lnTo>
                      <a:pt x="5221363" y="0"/>
                    </a:lnTo>
                    <a:lnTo>
                      <a:pt x="5221363" y="262574"/>
                    </a:lnTo>
                    <a:lnTo>
                      <a:pt x="0" y="262574"/>
                    </a:lnTo>
                    <a:close/>
                  </a:path>
                </a:pathLst>
              </a:custGeom>
              <a:solidFill>
                <a:srgbClr val="C07B13"/>
              </a:solidFill>
            </p:spPr>
          </p:sp>
          <p:sp>
            <p:nvSpPr>
              <p:cNvPr id="203" name="TextBox 28">
                <a:extLst>
                  <a:ext uri="{FF2B5EF4-FFF2-40B4-BE49-F238E27FC236}">
                    <a16:creationId xmlns:a16="http://schemas.microsoft.com/office/drawing/2014/main" id="{344BD023-A7AA-DA73-99B5-45C1DA62F2FD}"/>
                  </a:ext>
                </a:extLst>
              </p:cNvPr>
              <p:cNvSpPr txBox="1"/>
              <p:nvPr/>
            </p:nvSpPr>
            <p:spPr>
              <a:xfrm>
                <a:off x="0" y="-47625"/>
                <a:ext cx="5221363" cy="310199"/>
              </a:xfrm>
              <a:prstGeom prst="rect">
                <a:avLst/>
              </a:prstGeom>
            </p:spPr>
            <p:txBody>
              <a:bodyPr lIns="50800" tIns="50800" rIns="50800" bIns="50800" rtlCol="0" anchor="ctr"/>
              <a:lstStyle/>
              <a:p>
                <a:pPr algn="ctr">
                  <a:lnSpc>
                    <a:spcPts val="3429"/>
                  </a:lnSpc>
                </a:pPr>
                <a:endParaRPr/>
              </a:p>
            </p:txBody>
          </p:sp>
        </p:grpSp>
        <p:sp>
          <p:nvSpPr>
            <p:cNvPr id="201" name="TextBox 29">
              <a:extLst>
                <a:ext uri="{FF2B5EF4-FFF2-40B4-BE49-F238E27FC236}">
                  <a16:creationId xmlns:a16="http://schemas.microsoft.com/office/drawing/2014/main" id="{D2AEFD5E-C83F-6049-6635-3039123F7708}"/>
                </a:ext>
              </a:extLst>
            </p:cNvPr>
            <p:cNvSpPr txBox="1"/>
            <p:nvPr/>
          </p:nvSpPr>
          <p:spPr>
            <a:xfrm>
              <a:off x="253062" y="290165"/>
              <a:ext cx="25229621" cy="1275498"/>
            </a:xfrm>
            <a:prstGeom prst="rect">
              <a:avLst/>
            </a:prstGeom>
          </p:spPr>
          <p:txBody>
            <a:bodyPr wrap="square" lIns="0" tIns="0" rIns="0" bIns="0" rtlCol="0" anchor="t">
              <a:spAutoFit/>
            </a:bodyPr>
            <a:lstStyle/>
            <a:p>
              <a:pPr marL="0" lvl="0" indent="0" algn="l">
                <a:spcBef>
                  <a:spcPct val="0"/>
                </a:spcBef>
              </a:pPr>
              <a:r>
                <a:rPr lang="en-US" b="1" spc="168" dirty="0">
                  <a:solidFill>
                    <a:srgbClr val="FFFFFF"/>
                  </a:solidFill>
                  <a:latin typeface="Montserrat Bold Italics"/>
                  <a:ea typeface="Montserrat Bold Italics"/>
                  <a:cs typeface="Montserrat Bold Italics"/>
                  <a:sym typeface="Montserrat Bold Italics"/>
                </a:rPr>
                <a:t>AS CONTROVÉRSIAS </a:t>
              </a:r>
            </a:p>
            <a:p>
              <a:pPr marL="0" lvl="0" indent="0" algn="l">
                <a:spcBef>
                  <a:spcPct val="0"/>
                </a:spcBef>
              </a:pPr>
              <a:r>
                <a:rPr lang="en-US" b="1" spc="168" dirty="0">
                  <a:solidFill>
                    <a:srgbClr val="FFFFFF"/>
                  </a:solidFill>
                  <a:latin typeface="Montserrat Bold Italics"/>
                  <a:ea typeface="Montserrat Bold Italics"/>
                  <a:cs typeface="Montserrat Bold Italics"/>
                  <a:sym typeface="Montserrat Bold Italics"/>
                </a:rPr>
                <a:t>CRISTOLÓGICAS DO SÉC IV</a:t>
              </a:r>
            </a:p>
          </p:txBody>
        </p:sp>
      </p:grpSp>
      <p:grpSp>
        <p:nvGrpSpPr>
          <p:cNvPr id="204" name="Group 25">
            <a:extLst>
              <a:ext uri="{FF2B5EF4-FFF2-40B4-BE49-F238E27FC236}">
                <a16:creationId xmlns:a16="http://schemas.microsoft.com/office/drawing/2014/main" id="{B56D1500-6044-A5CF-F6E7-3AC9AA653CBA}"/>
              </a:ext>
            </a:extLst>
          </p:cNvPr>
          <p:cNvGrpSpPr/>
          <p:nvPr/>
        </p:nvGrpSpPr>
        <p:grpSpPr>
          <a:xfrm>
            <a:off x="5994766" y="4673035"/>
            <a:ext cx="3156266" cy="581096"/>
            <a:chOff x="0" y="-441391"/>
            <a:chExt cx="17827088" cy="1337887"/>
          </a:xfrm>
        </p:grpSpPr>
        <p:grpSp>
          <p:nvGrpSpPr>
            <p:cNvPr id="205" name="Group 26">
              <a:extLst>
                <a:ext uri="{FF2B5EF4-FFF2-40B4-BE49-F238E27FC236}">
                  <a16:creationId xmlns:a16="http://schemas.microsoft.com/office/drawing/2014/main" id="{5E5587BC-3110-58A2-FCB3-32606A9F58A5}"/>
                </a:ext>
              </a:extLst>
            </p:cNvPr>
            <p:cNvGrpSpPr/>
            <p:nvPr/>
          </p:nvGrpSpPr>
          <p:grpSpPr>
            <a:xfrm>
              <a:off x="0" y="0"/>
              <a:ext cx="17827088" cy="896496"/>
              <a:chOff x="0" y="0"/>
              <a:chExt cx="5221363" cy="262574"/>
            </a:xfrm>
          </p:grpSpPr>
          <p:sp>
            <p:nvSpPr>
              <p:cNvPr id="207" name="Freeform 27">
                <a:extLst>
                  <a:ext uri="{FF2B5EF4-FFF2-40B4-BE49-F238E27FC236}">
                    <a16:creationId xmlns:a16="http://schemas.microsoft.com/office/drawing/2014/main" id="{51A6819C-1573-947B-0138-95FDAD7BFFAB}"/>
                  </a:ext>
                </a:extLst>
              </p:cNvPr>
              <p:cNvSpPr/>
              <p:nvPr/>
            </p:nvSpPr>
            <p:spPr>
              <a:xfrm>
                <a:off x="0" y="0"/>
                <a:ext cx="5221363" cy="262574"/>
              </a:xfrm>
              <a:custGeom>
                <a:avLst/>
                <a:gdLst/>
                <a:ahLst/>
                <a:cxnLst/>
                <a:rect l="l" t="t" r="r" b="b"/>
                <a:pathLst>
                  <a:path w="5221363" h="262574">
                    <a:moveTo>
                      <a:pt x="0" y="0"/>
                    </a:moveTo>
                    <a:lnTo>
                      <a:pt x="5221363" y="0"/>
                    </a:lnTo>
                    <a:lnTo>
                      <a:pt x="5221363" y="262574"/>
                    </a:lnTo>
                    <a:lnTo>
                      <a:pt x="0" y="262574"/>
                    </a:lnTo>
                    <a:close/>
                  </a:path>
                </a:pathLst>
              </a:custGeom>
              <a:solidFill>
                <a:srgbClr val="C07B13"/>
              </a:solidFill>
            </p:spPr>
          </p:sp>
          <p:sp>
            <p:nvSpPr>
              <p:cNvPr id="208" name="TextBox 28">
                <a:extLst>
                  <a:ext uri="{FF2B5EF4-FFF2-40B4-BE49-F238E27FC236}">
                    <a16:creationId xmlns:a16="http://schemas.microsoft.com/office/drawing/2014/main" id="{8395A938-A65C-C05E-3B6B-4D68E3229EAD}"/>
                  </a:ext>
                </a:extLst>
              </p:cNvPr>
              <p:cNvSpPr txBox="1"/>
              <p:nvPr/>
            </p:nvSpPr>
            <p:spPr>
              <a:xfrm>
                <a:off x="0" y="-47625"/>
                <a:ext cx="5221363" cy="310199"/>
              </a:xfrm>
              <a:prstGeom prst="rect">
                <a:avLst/>
              </a:prstGeom>
            </p:spPr>
            <p:txBody>
              <a:bodyPr lIns="50800" tIns="50800" rIns="50800" bIns="50800" rtlCol="0" anchor="ctr"/>
              <a:lstStyle/>
              <a:p>
                <a:pPr algn="ctr">
                  <a:lnSpc>
                    <a:spcPts val="3429"/>
                  </a:lnSpc>
                </a:pPr>
                <a:endParaRPr/>
              </a:p>
            </p:txBody>
          </p:sp>
        </p:grpSp>
        <p:sp>
          <p:nvSpPr>
            <p:cNvPr id="206" name="TextBox 29">
              <a:extLst>
                <a:ext uri="{FF2B5EF4-FFF2-40B4-BE49-F238E27FC236}">
                  <a16:creationId xmlns:a16="http://schemas.microsoft.com/office/drawing/2014/main" id="{C959893D-660F-1748-D8DD-1519DE9807D1}"/>
                </a:ext>
              </a:extLst>
            </p:cNvPr>
            <p:cNvSpPr txBox="1"/>
            <p:nvPr/>
          </p:nvSpPr>
          <p:spPr>
            <a:xfrm>
              <a:off x="531337" y="-441391"/>
              <a:ext cx="16837681" cy="1247448"/>
            </a:xfrm>
            <a:prstGeom prst="rect">
              <a:avLst/>
            </a:prstGeom>
          </p:spPr>
          <p:txBody>
            <a:bodyPr lIns="0" tIns="0" rIns="0" bIns="0" rtlCol="0" anchor="t">
              <a:spAutoFit/>
            </a:bodyPr>
            <a:lstStyle/>
            <a:p>
              <a:pPr marL="0" lvl="0" indent="0" algn="ctr">
                <a:lnSpc>
                  <a:spcPts val="5002"/>
                </a:lnSpc>
                <a:spcBef>
                  <a:spcPct val="0"/>
                </a:spcBef>
              </a:pPr>
              <a:r>
                <a:rPr lang="en-US" b="1" spc="168" dirty="0">
                  <a:solidFill>
                    <a:srgbClr val="FFFFFF"/>
                  </a:solidFill>
                  <a:latin typeface="Montserrat Bold Italics"/>
                  <a:ea typeface="Montserrat Bold Italics"/>
                  <a:cs typeface="Montserrat Bold Italics"/>
                  <a:sym typeface="Montserrat Bold Italics"/>
                </a:rPr>
                <a:t>CONCLUSÃO</a:t>
              </a:r>
            </a:p>
          </p:txBody>
        </p:sp>
      </p:grpSp>
      <p:grpSp>
        <p:nvGrpSpPr>
          <p:cNvPr id="215" name="Group 20">
            <a:extLst>
              <a:ext uri="{FF2B5EF4-FFF2-40B4-BE49-F238E27FC236}">
                <a16:creationId xmlns:a16="http://schemas.microsoft.com/office/drawing/2014/main" id="{0518508B-0F45-FF71-D93E-EAB7BE709D51}"/>
              </a:ext>
            </a:extLst>
          </p:cNvPr>
          <p:cNvGrpSpPr/>
          <p:nvPr/>
        </p:nvGrpSpPr>
        <p:grpSpPr>
          <a:xfrm>
            <a:off x="5969175" y="4052139"/>
            <a:ext cx="3156266" cy="569106"/>
            <a:chOff x="0" y="-413787"/>
            <a:chExt cx="11701729" cy="1310283"/>
          </a:xfrm>
        </p:grpSpPr>
        <p:grpSp>
          <p:nvGrpSpPr>
            <p:cNvPr id="216" name="Group 21">
              <a:extLst>
                <a:ext uri="{FF2B5EF4-FFF2-40B4-BE49-F238E27FC236}">
                  <a16:creationId xmlns:a16="http://schemas.microsoft.com/office/drawing/2014/main" id="{E6159782-4681-33C1-F028-30A2543DD78C}"/>
                </a:ext>
              </a:extLst>
            </p:cNvPr>
            <p:cNvGrpSpPr/>
            <p:nvPr/>
          </p:nvGrpSpPr>
          <p:grpSpPr>
            <a:xfrm>
              <a:off x="0" y="0"/>
              <a:ext cx="11701729" cy="896496"/>
              <a:chOff x="0" y="0"/>
              <a:chExt cx="3427311" cy="262574"/>
            </a:xfrm>
          </p:grpSpPr>
          <p:sp>
            <p:nvSpPr>
              <p:cNvPr id="218" name="Freeform 22">
                <a:extLst>
                  <a:ext uri="{FF2B5EF4-FFF2-40B4-BE49-F238E27FC236}">
                    <a16:creationId xmlns:a16="http://schemas.microsoft.com/office/drawing/2014/main" id="{328C4121-4D5F-3607-655C-4D12E998D0E6}"/>
                  </a:ext>
                </a:extLst>
              </p:cNvPr>
              <p:cNvSpPr/>
              <p:nvPr/>
            </p:nvSpPr>
            <p:spPr>
              <a:xfrm>
                <a:off x="0" y="0"/>
                <a:ext cx="3427311" cy="262574"/>
              </a:xfrm>
              <a:custGeom>
                <a:avLst/>
                <a:gdLst/>
                <a:ahLst/>
                <a:cxnLst/>
                <a:rect l="l" t="t" r="r" b="b"/>
                <a:pathLst>
                  <a:path w="3427311" h="262574">
                    <a:moveTo>
                      <a:pt x="0" y="0"/>
                    </a:moveTo>
                    <a:lnTo>
                      <a:pt x="3427311" y="0"/>
                    </a:lnTo>
                    <a:lnTo>
                      <a:pt x="3427311" y="262574"/>
                    </a:lnTo>
                    <a:lnTo>
                      <a:pt x="0" y="262574"/>
                    </a:lnTo>
                    <a:close/>
                  </a:path>
                </a:pathLst>
              </a:custGeom>
              <a:solidFill>
                <a:srgbClr val="60827F"/>
              </a:solidFill>
            </p:spPr>
          </p:sp>
          <p:sp>
            <p:nvSpPr>
              <p:cNvPr id="219" name="TextBox 23">
                <a:extLst>
                  <a:ext uri="{FF2B5EF4-FFF2-40B4-BE49-F238E27FC236}">
                    <a16:creationId xmlns:a16="http://schemas.microsoft.com/office/drawing/2014/main" id="{6346322D-6B7E-2F16-5577-5205ECB499C5}"/>
                  </a:ext>
                </a:extLst>
              </p:cNvPr>
              <p:cNvSpPr txBox="1"/>
              <p:nvPr/>
            </p:nvSpPr>
            <p:spPr>
              <a:xfrm>
                <a:off x="0" y="-47625"/>
                <a:ext cx="3427311" cy="310199"/>
              </a:xfrm>
              <a:prstGeom prst="rect">
                <a:avLst/>
              </a:prstGeom>
            </p:spPr>
            <p:txBody>
              <a:bodyPr lIns="50800" tIns="50800" rIns="50800" bIns="50800" rtlCol="0" anchor="ctr"/>
              <a:lstStyle/>
              <a:p>
                <a:pPr algn="ctr">
                  <a:lnSpc>
                    <a:spcPts val="3429"/>
                  </a:lnSpc>
                </a:pPr>
                <a:endParaRPr/>
              </a:p>
            </p:txBody>
          </p:sp>
        </p:grpSp>
        <p:sp>
          <p:nvSpPr>
            <p:cNvPr id="217" name="TextBox 24">
              <a:extLst>
                <a:ext uri="{FF2B5EF4-FFF2-40B4-BE49-F238E27FC236}">
                  <a16:creationId xmlns:a16="http://schemas.microsoft.com/office/drawing/2014/main" id="{B921EB88-0D92-D6D3-D2F6-6EBF359381BE}"/>
                </a:ext>
              </a:extLst>
            </p:cNvPr>
            <p:cNvSpPr txBox="1"/>
            <p:nvPr/>
          </p:nvSpPr>
          <p:spPr>
            <a:xfrm>
              <a:off x="348768" y="-413787"/>
              <a:ext cx="11052284" cy="1247449"/>
            </a:xfrm>
            <a:prstGeom prst="rect">
              <a:avLst/>
            </a:prstGeom>
          </p:spPr>
          <p:txBody>
            <a:bodyPr lIns="0" tIns="0" rIns="0" bIns="0" rtlCol="0" anchor="t">
              <a:spAutoFit/>
            </a:bodyPr>
            <a:lstStyle/>
            <a:p>
              <a:pPr marL="0" lvl="0" indent="0" algn="ctr">
                <a:lnSpc>
                  <a:spcPts val="5002"/>
                </a:lnSpc>
                <a:spcBef>
                  <a:spcPct val="0"/>
                </a:spcBef>
              </a:pPr>
              <a:r>
                <a:rPr lang="en-US" b="1" i="1" spc="168" dirty="0">
                  <a:solidFill>
                    <a:srgbClr val="FFFFFF"/>
                  </a:solidFill>
                  <a:latin typeface="Montserrat Bold Italics"/>
                  <a:ea typeface="Montserrat Bold Italics"/>
                  <a:cs typeface="Montserrat Bold Italics"/>
                  <a:sym typeface="Montserrat Bold Italics"/>
                </a:rPr>
                <a:t>ATUALIDADE DE NICEIA</a:t>
              </a:r>
            </a:p>
          </p:txBody>
        </p:sp>
      </p:grpSp>
      <p:pic>
        <p:nvPicPr>
          <p:cNvPr id="3" name="Imagem 2">
            <a:extLst>
              <a:ext uri="{FF2B5EF4-FFF2-40B4-BE49-F238E27FC236}">
                <a16:creationId xmlns:a16="http://schemas.microsoft.com/office/drawing/2014/main" id="{B57AA45A-DAF1-DE5E-EE13-D2484C8D5E13}"/>
              </a:ext>
            </a:extLst>
          </p:cNvPr>
          <p:cNvPicPr>
            <a:picLocks noChangeAspect="1"/>
          </p:cNvPicPr>
          <p:nvPr/>
        </p:nvPicPr>
        <p:blipFill rotWithShape="1">
          <a:blip r:embed="rId3">
            <a:extLst>
              <a:ext uri="{28A0092B-C50C-407E-A947-70E740481C1C}">
                <a14:useLocalDpi xmlns:a14="http://schemas.microsoft.com/office/drawing/2010/main" val="0"/>
              </a:ext>
            </a:extLst>
          </a:blip>
          <a:srcRect l="3454" t="2460" r="2787"/>
          <a:stretch/>
        </p:blipFill>
        <p:spPr>
          <a:xfrm>
            <a:off x="1418551" y="2271711"/>
            <a:ext cx="3835892" cy="2992919"/>
          </a:xfrm>
          <a:prstGeom prst="rect">
            <a:avLst/>
          </a:prstGeom>
        </p:spPr>
      </p:pic>
    </p:spTree>
    <p:extLst>
      <p:ext uri="{BB962C8B-B14F-4D97-AF65-F5344CB8AC3E}">
        <p14:creationId xmlns:p14="http://schemas.microsoft.com/office/powerpoint/2010/main" val="69344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76B6D3-C73B-1BB5-E64D-4D1E4E2338D8}"/>
              </a:ext>
            </a:extLst>
          </p:cNvPr>
          <p:cNvSpPr>
            <a:spLocks noGrp="1"/>
          </p:cNvSpPr>
          <p:nvPr>
            <p:ph type="title" idx="4294967295"/>
          </p:nvPr>
        </p:nvSpPr>
        <p:spPr>
          <a:xfrm>
            <a:off x="692727" y="428482"/>
            <a:ext cx="10806546" cy="1303337"/>
          </a:xfrm>
        </p:spPr>
        <p:txBody>
          <a:bodyPr>
            <a:normAutofit/>
          </a:bodyPr>
          <a:lstStyle/>
          <a:p>
            <a:r>
              <a:rPr lang="pt-BR" sz="3200" b="1" dirty="0">
                <a:solidFill>
                  <a:srgbClr val="B40000"/>
                </a:solidFill>
              </a:rPr>
              <a:t>Influência da filosofia </a:t>
            </a:r>
            <a:r>
              <a:rPr lang="pt-BR" sz="3200" b="1" dirty="0" err="1">
                <a:solidFill>
                  <a:srgbClr val="B40000"/>
                </a:solidFill>
              </a:rPr>
              <a:t>neo-platônica</a:t>
            </a:r>
            <a:r>
              <a:rPr lang="pt-BR" sz="3200" b="1" dirty="0">
                <a:solidFill>
                  <a:srgbClr val="B40000"/>
                </a:solidFill>
              </a:rPr>
              <a:t> no pensamento de Ário</a:t>
            </a:r>
          </a:p>
        </p:txBody>
      </p:sp>
      <p:sp>
        <p:nvSpPr>
          <p:cNvPr id="3" name="Espaço Reservado para Conteúdo 2">
            <a:extLst>
              <a:ext uri="{FF2B5EF4-FFF2-40B4-BE49-F238E27FC236}">
                <a16:creationId xmlns:a16="http://schemas.microsoft.com/office/drawing/2014/main" id="{6F5A1226-B90A-A7D9-9578-D57C7ECF8C81}"/>
              </a:ext>
            </a:extLst>
          </p:cNvPr>
          <p:cNvSpPr>
            <a:spLocks noGrp="1"/>
          </p:cNvSpPr>
          <p:nvPr>
            <p:ph idx="4294967295"/>
          </p:nvPr>
        </p:nvSpPr>
        <p:spPr>
          <a:xfrm>
            <a:off x="942108" y="1532227"/>
            <a:ext cx="10347035" cy="3317875"/>
          </a:xfrm>
        </p:spPr>
        <p:txBody>
          <a:bodyPr>
            <a:normAutofit/>
          </a:bodyPr>
          <a:lstStyle/>
          <a:p>
            <a:pPr algn="just"/>
            <a:r>
              <a:rPr lang="pt-BR" sz="2000" dirty="0">
                <a:effectLst/>
                <a:latin typeface="Cambria" panose="02040503050406030204" pitchFamily="18" charset="0"/>
                <a:ea typeface="Cambria" panose="02040503050406030204" pitchFamily="18" charset="0"/>
                <a:cs typeface="Times New Roman" panose="02020603050405020304" pitchFamily="18" charset="0"/>
              </a:rPr>
              <a:t>Não de pouca importância foi a influência da filosofia </a:t>
            </a:r>
            <a:r>
              <a:rPr lang="pt-BR" sz="2000" dirty="0" err="1">
                <a:effectLst/>
                <a:latin typeface="Cambria" panose="02040503050406030204" pitchFamily="18" charset="0"/>
                <a:ea typeface="Cambria" panose="02040503050406030204" pitchFamily="18" charset="0"/>
                <a:cs typeface="Times New Roman" panose="02020603050405020304" pitchFamily="18" charset="0"/>
              </a:rPr>
              <a:t>neo-platônica</a:t>
            </a:r>
            <a:r>
              <a:rPr lang="pt-BR" sz="2000" dirty="0">
                <a:effectLst/>
                <a:latin typeface="Cambria" panose="02040503050406030204" pitchFamily="18" charset="0"/>
                <a:ea typeface="Cambria" panose="02040503050406030204" pitchFamily="18" charset="0"/>
                <a:cs typeface="Times New Roman" panose="02020603050405020304" pitchFamily="18" charset="0"/>
              </a:rPr>
              <a:t> de Plotino (202-270) no pensamento de Ário.</a:t>
            </a:r>
          </a:p>
          <a:p>
            <a:pPr algn="just"/>
            <a:r>
              <a:rPr lang="pt-BR" sz="2000" b="1" dirty="0">
                <a:effectLst/>
                <a:latin typeface="Cambria" panose="02040503050406030204" pitchFamily="18" charset="0"/>
                <a:ea typeface="Cambria" panose="02040503050406030204" pitchFamily="18" charset="0"/>
                <a:cs typeface="Times New Roman" panose="02020603050405020304" pitchFamily="18" charset="0"/>
              </a:rPr>
              <a:t>Plotino</a:t>
            </a:r>
            <a:r>
              <a:rPr lang="pt-BR" sz="2000" dirty="0">
                <a:effectLst/>
                <a:latin typeface="Cambria" panose="02040503050406030204" pitchFamily="18" charset="0"/>
                <a:ea typeface="Cambria" panose="02040503050406030204" pitchFamily="18" charset="0"/>
                <a:cs typeface="Times New Roman" panose="02020603050405020304" pitchFamily="18" charset="0"/>
              </a:rPr>
              <a:t> havia elaborado um </a:t>
            </a:r>
            <a:r>
              <a:rPr lang="pt-BR" sz="2000" b="1" dirty="0">
                <a:effectLst/>
                <a:latin typeface="Cambria" panose="02040503050406030204" pitchFamily="18" charset="0"/>
                <a:ea typeface="Cambria" panose="02040503050406030204" pitchFamily="18" charset="0"/>
                <a:cs typeface="Times New Roman" panose="02020603050405020304" pitchFamily="18" charset="0"/>
              </a:rPr>
              <a:t>sistema filosófico </a:t>
            </a:r>
            <a:r>
              <a:rPr lang="pt-BR" sz="2000" dirty="0">
                <a:effectLst/>
                <a:latin typeface="Cambria" panose="02040503050406030204" pitchFamily="18" charset="0"/>
                <a:ea typeface="Cambria" panose="02040503050406030204" pitchFamily="18" charset="0"/>
                <a:cs typeface="Times New Roman" panose="02020603050405020304" pitchFamily="18" charset="0"/>
              </a:rPr>
              <a:t>segundo o qual existem três </a:t>
            </a:r>
            <a:r>
              <a:rPr lang="pt-BR" sz="20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hipóstasis</a:t>
            </a:r>
            <a:r>
              <a:rPr lang="pt-BR" sz="2000" dirty="0">
                <a:effectLst/>
                <a:latin typeface="Cambria" panose="02040503050406030204" pitchFamily="18" charset="0"/>
                <a:ea typeface="Cambria" panose="02040503050406030204" pitchFamily="18" charset="0"/>
                <a:cs typeface="Times New Roman" panose="02020603050405020304" pitchFamily="18" charset="0"/>
              </a:rPr>
              <a:t>: </a:t>
            </a:r>
            <a:endParaRPr lang="pt-BR" sz="2000" dirty="0">
              <a:latin typeface="Cambria" panose="02040503050406030204" pitchFamily="18" charset="0"/>
              <a:ea typeface="Cambria" panose="02040503050406030204" pitchFamily="18" charset="0"/>
            </a:endParaRPr>
          </a:p>
        </p:txBody>
      </p:sp>
      <p:graphicFrame>
        <p:nvGraphicFramePr>
          <p:cNvPr id="5" name="Diagrama 4">
            <a:extLst>
              <a:ext uri="{FF2B5EF4-FFF2-40B4-BE49-F238E27FC236}">
                <a16:creationId xmlns:a16="http://schemas.microsoft.com/office/drawing/2014/main" id="{D06AE933-5937-2F57-E8BE-33336C1D23D9}"/>
              </a:ext>
            </a:extLst>
          </p:cNvPr>
          <p:cNvGraphicFramePr/>
          <p:nvPr>
            <p:extLst>
              <p:ext uri="{D42A27DB-BD31-4B8C-83A1-F6EECF244321}">
                <p14:modId xmlns:p14="http://schemas.microsoft.com/office/powerpoint/2010/main" val="131286857"/>
              </p:ext>
            </p:extLst>
          </p:nvPr>
        </p:nvGraphicFramePr>
        <p:xfrm>
          <a:off x="902856" y="2687782"/>
          <a:ext cx="4909126" cy="35198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aixaDeTexto 6">
            <a:extLst>
              <a:ext uri="{FF2B5EF4-FFF2-40B4-BE49-F238E27FC236}">
                <a16:creationId xmlns:a16="http://schemas.microsoft.com/office/drawing/2014/main" id="{5A4E1CB0-CA08-DF63-8794-EECDAAF9E081}"/>
              </a:ext>
            </a:extLst>
          </p:cNvPr>
          <p:cNvSpPr txBox="1"/>
          <p:nvPr/>
        </p:nvSpPr>
        <p:spPr>
          <a:xfrm>
            <a:off x="6380020" y="3850572"/>
            <a:ext cx="4551217" cy="156966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pt-BR" sz="24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Estas três hipóstasis derivam uma da outra por emanação necessária, sem possuir os mesmos graus de ser</a:t>
            </a:r>
            <a:endParaRPr lang="pt-BR" sz="24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3665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32364E38-59E4-521B-3405-650AD46F90D0}"/>
              </a:ext>
            </a:extLst>
          </p:cNvPr>
          <p:cNvSpPr txBox="1"/>
          <p:nvPr/>
        </p:nvSpPr>
        <p:spPr>
          <a:xfrm>
            <a:off x="3487878" y="1876460"/>
            <a:ext cx="7564585" cy="1323439"/>
          </a:xfrm>
          <a:prstGeom prst="rect">
            <a:avLst/>
          </a:prstGeom>
          <a:noFill/>
          <a:ln>
            <a:solidFill>
              <a:schemeClr val="tx1"/>
            </a:solidFill>
            <a:prstDash val="dash"/>
          </a:ln>
        </p:spPr>
        <p:txBody>
          <a:bodyPr wrap="square">
            <a:spAutoFit/>
          </a:bodyPr>
          <a:lstStyle/>
          <a:p>
            <a:pPr algn="just"/>
            <a:r>
              <a:rPr lang="pt-BR" sz="2000" b="1" dirty="0">
                <a:effectLst/>
                <a:latin typeface="Cambria" panose="02040503050406030204" pitchFamily="18" charset="0"/>
                <a:ea typeface="Cambria" panose="02040503050406030204" pitchFamily="18" charset="0"/>
                <a:cs typeface="Times New Roman" panose="02020603050405020304" pitchFamily="18" charset="0"/>
              </a:rPr>
              <a:t>Ário, embebido de neo-platonismo, afirmava que a pessoa do Filho emanava daquela do Pai,</a:t>
            </a:r>
            <a:r>
              <a:rPr lang="pt-BR" sz="2000" dirty="0">
                <a:effectLst/>
                <a:latin typeface="Cambria" panose="02040503050406030204" pitchFamily="18" charset="0"/>
                <a:ea typeface="Cambria" panose="02040503050406030204" pitchFamily="18" charset="0"/>
                <a:cs typeface="Times New Roman" panose="02020603050405020304" pitchFamily="18" charset="0"/>
              </a:rPr>
              <a:t> colocando a um nível ainda mais baixo a pessoa do Espírito Santo</a:t>
            </a:r>
            <a:r>
              <a:rPr lang="pt-BR" sz="2000" dirty="0">
                <a:latin typeface="Cambria" panose="02040503050406030204" pitchFamily="18" charset="0"/>
                <a:ea typeface="Cambria" panose="02040503050406030204" pitchFamily="18" charset="0"/>
                <a:cs typeface="Times New Roman" panose="02020603050405020304" pitchFamily="18" charset="0"/>
              </a:rPr>
              <a:t>, </a:t>
            </a:r>
            <a:r>
              <a:rPr lang="pt-BR" sz="2000" b="1" dirty="0">
                <a:effectLst/>
                <a:latin typeface="Cambria" panose="02040503050406030204" pitchFamily="18" charset="0"/>
                <a:ea typeface="Cambria" panose="02040503050406030204" pitchFamily="18" charset="0"/>
                <a:cs typeface="Times New Roman" panose="02020603050405020304" pitchFamily="18" charset="0"/>
              </a:rPr>
              <a:t>rejeitando atribuir ao Pai, ao Filho e ao Espírito Santo a mesma substância divina.</a:t>
            </a:r>
            <a:endParaRPr lang="pt-BR" sz="2000" dirty="0">
              <a:latin typeface="Cambria" panose="02040503050406030204" pitchFamily="18" charset="0"/>
              <a:ea typeface="Cambria" panose="02040503050406030204" pitchFamily="18" charset="0"/>
            </a:endParaRPr>
          </a:p>
        </p:txBody>
      </p:sp>
      <p:pic>
        <p:nvPicPr>
          <p:cNvPr id="4" name="Imagem 3">
            <a:extLst>
              <a:ext uri="{FF2B5EF4-FFF2-40B4-BE49-F238E27FC236}">
                <a16:creationId xmlns:a16="http://schemas.microsoft.com/office/drawing/2014/main" id="{C77B2985-07F2-CB4B-52A5-D08826007A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3835" y="1545975"/>
            <a:ext cx="1905001" cy="2453411"/>
          </a:xfrm>
          <a:prstGeom prst="rect">
            <a:avLst/>
          </a:prstGeom>
        </p:spPr>
      </p:pic>
      <p:sp>
        <p:nvSpPr>
          <p:cNvPr id="6" name="CaixaDeTexto 5">
            <a:extLst>
              <a:ext uri="{FF2B5EF4-FFF2-40B4-BE49-F238E27FC236}">
                <a16:creationId xmlns:a16="http://schemas.microsoft.com/office/drawing/2014/main" id="{EE8A9484-449F-9CCB-14D5-8395172E59B3}"/>
              </a:ext>
            </a:extLst>
          </p:cNvPr>
          <p:cNvSpPr txBox="1"/>
          <p:nvPr/>
        </p:nvSpPr>
        <p:spPr>
          <a:xfrm>
            <a:off x="3487878" y="3353055"/>
            <a:ext cx="7564585" cy="830997"/>
          </a:xfrm>
          <a:prstGeom prst="rect">
            <a:avLst/>
          </a:prstGeom>
          <a:noFill/>
          <a:ln>
            <a:solidFill>
              <a:schemeClr val="tx1"/>
            </a:solidFill>
            <a:prstDash val="dash"/>
          </a:ln>
        </p:spPr>
        <p:txBody>
          <a:bodyPr wrap="square">
            <a:spAutoFit/>
          </a:bodyPr>
          <a:lstStyle/>
          <a:p>
            <a:pPr algn="just"/>
            <a:r>
              <a:rPr lang="pt-BR" sz="2400" dirty="0">
                <a:effectLst/>
                <a:latin typeface="Cambria" panose="02040503050406030204" pitchFamily="18" charset="0"/>
                <a:ea typeface="Cambria" panose="02040503050406030204" pitchFamily="18" charset="0"/>
                <a:cs typeface="Times New Roman" panose="02020603050405020304" pitchFamily="18" charset="0"/>
              </a:rPr>
              <a:t>O Filho e o Espírito Santo não eram consubstanciais ao Pai, mas </a:t>
            </a:r>
            <a:r>
              <a:rPr lang="pt-BR" sz="2400" b="1" dirty="0">
                <a:effectLst/>
                <a:latin typeface="Cambria" panose="02040503050406030204" pitchFamily="18" charset="0"/>
                <a:ea typeface="Cambria" panose="02040503050406030204" pitchFamily="18" charset="0"/>
                <a:cs typeface="Times New Roman" panose="02020603050405020304" pitchFamily="18" charset="0"/>
              </a:rPr>
              <a:t>simplesmente semelhantes a Ele</a:t>
            </a:r>
            <a:endParaRPr lang="pt-BR" sz="2400" b="1" dirty="0">
              <a:latin typeface="Cambria" panose="02040503050406030204" pitchFamily="18" charset="0"/>
              <a:ea typeface="Cambria" panose="02040503050406030204" pitchFamily="18" charset="0"/>
            </a:endParaRPr>
          </a:p>
        </p:txBody>
      </p:sp>
      <p:sp>
        <p:nvSpPr>
          <p:cNvPr id="8" name="CaixaDeTexto 7">
            <a:extLst>
              <a:ext uri="{FF2B5EF4-FFF2-40B4-BE49-F238E27FC236}">
                <a16:creationId xmlns:a16="http://schemas.microsoft.com/office/drawing/2014/main" id="{7E072319-6B86-1E55-8230-18B2C7B71347}"/>
              </a:ext>
            </a:extLst>
          </p:cNvPr>
          <p:cNvSpPr txBox="1"/>
          <p:nvPr/>
        </p:nvSpPr>
        <p:spPr>
          <a:xfrm>
            <a:off x="1253835" y="4410325"/>
            <a:ext cx="9798627" cy="1384995"/>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pt-BR"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O Concílio de Niceia rejeitou esta concepção filosófica e proclamou que o Filho não é “semelhante” a Deus, mas é verdadeiramente Deus</a:t>
            </a:r>
            <a:r>
              <a:rPr lang="pt-BR" sz="28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pt-BR" sz="28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“consubstancial ao Pai”</a:t>
            </a:r>
            <a:endParaRPr lang="pt-BR" sz="2800"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11974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61C704F9-54F3-0AF3-90C7-FAC01268C452}"/>
              </a:ext>
            </a:extLst>
          </p:cNvPr>
          <p:cNvSpPr txBox="1"/>
          <p:nvPr/>
        </p:nvSpPr>
        <p:spPr>
          <a:xfrm>
            <a:off x="5115338" y="3318260"/>
            <a:ext cx="5483385" cy="2161746"/>
          </a:xfrm>
          <a:prstGeom prst="rect">
            <a:avLst/>
          </a:prstGeom>
          <a:noFill/>
          <a:ln>
            <a:solidFill>
              <a:schemeClr val="tx1"/>
            </a:solidFill>
            <a:prstDash val="lgDash"/>
          </a:ln>
        </p:spPr>
        <p:txBody>
          <a:bodyPr wrap="square">
            <a:spAutoFit/>
          </a:bodyPr>
          <a:lstStyle/>
          <a:p>
            <a:pPr algn="ctr">
              <a:lnSpc>
                <a:spcPct val="107000"/>
              </a:lnSpc>
              <a:spcAft>
                <a:spcPts val="800"/>
              </a:spcAft>
            </a:pPr>
            <a:r>
              <a:rPr lang="pt-BR" sz="2000" b="1" dirty="0">
                <a:effectLst/>
                <a:latin typeface="Cambria" panose="02040503050406030204" pitchFamily="18" charset="0"/>
                <a:ea typeface="Cambria" panose="02040503050406030204" pitchFamily="18" charset="0"/>
                <a:cs typeface="Times New Roman" panose="02020603050405020304" pitchFamily="18" charset="0"/>
              </a:rPr>
              <a:t>    </a:t>
            </a:r>
            <a:r>
              <a:rPr lang="pt-BR" sz="3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 consubstancialidade das três      Pessoas divinas está no coração do Símbolo de Niceia e da nossa fé cristã.   </a:t>
            </a:r>
          </a:p>
        </p:txBody>
      </p:sp>
      <p:sp>
        <p:nvSpPr>
          <p:cNvPr id="4" name="CaixaDeTexto 3">
            <a:extLst>
              <a:ext uri="{FF2B5EF4-FFF2-40B4-BE49-F238E27FC236}">
                <a16:creationId xmlns:a16="http://schemas.microsoft.com/office/drawing/2014/main" id="{B15375C2-EB27-1ED9-156F-C38CEB785AC7}"/>
              </a:ext>
            </a:extLst>
          </p:cNvPr>
          <p:cNvSpPr txBox="1"/>
          <p:nvPr/>
        </p:nvSpPr>
        <p:spPr>
          <a:xfrm>
            <a:off x="4647470" y="1981154"/>
            <a:ext cx="5854272" cy="1015663"/>
          </a:xfrm>
          <a:prstGeom prst="rect">
            <a:avLst/>
          </a:prstGeom>
          <a:noFill/>
          <a:ln>
            <a:solidFill>
              <a:schemeClr val="tx1"/>
            </a:solidFill>
            <a:prstDash val="lgDash"/>
          </a:ln>
        </p:spPr>
        <p:txBody>
          <a:bodyPr wrap="square">
            <a:spAutoFit/>
          </a:bodyPr>
          <a:lstStyle/>
          <a:p>
            <a:pPr algn="r"/>
            <a:r>
              <a:rPr lang="pt-BR" sz="2000" dirty="0">
                <a:effectLst/>
                <a:latin typeface="Cambria" panose="02040503050406030204" pitchFamily="18" charset="0"/>
                <a:ea typeface="Cambria" panose="02040503050406030204" pitchFamily="18" charset="0"/>
                <a:cs typeface="Times New Roman" panose="02020603050405020304" pitchFamily="18" charset="0"/>
              </a:rPr>
              <a:t>Em grego a </a:t>
            </a:r>
            <a:r>
              <a:rPr lang="pt-BR" sz="20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diferença é de um simples </a:t>
            </a:r>
            <a:r>
              <a:rPr lang="pt-BR" sz="2000" b="1" i="1" dirty="0">
                <a:solidFill>
                  <a:srgbClr val="C00000"/>
                </a:solidFill>
                <a:latin typeface="Cambria" panose="02040503050406030204" pitchFamily="18" charset="0"/>
                <a:ea typeface="Cambria" panose="02040503050406030204" pitchFamily="18" charset="0"/>
                <a:cs typeface="Times New Roman" panose="02020603050405020304" pitchFamily="18" charset="0"/>
              </a:rPr>
              <a:t>iota:</a:t>
            </a:r>
          </a:p>
          <a:p>
            <a:pPr algn="r"/>
            <a:r>
              <a:rPr lang="pt-BR"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consubstancial</a:t>
            </a:r>
            <a:r>
              <a:rPr lang="pt-BR" sz="2000" dirty="0">
                <a:effectLst/>
                <a:latin typeface="Cambria" panose="02040503050406030204" pitchFamily="18" charset="0"/>
                <a:ea typeface="Cambria" panose="02040503050406030204" pitchFamily="18" charset="0"/>
                <a:cs typeface="Times New Roman" panose="02020603050405020304" pitchFamily="18" charset="0"/>
              </a:rPr>
              <a:t> se diz </a:t>
            </a:r>
            <a:r>
              <a:rPr lang="pt-BR" sz="2000" b="1" i="1" dirty="0" err="1">
                <a:effectLst/>
                <a:latin typeface="Cambria" panose="02040503050406030204" pitchFamily="18" charset="0"/>
                <a:ea typeface="Cambria" panose="02040503050406030204" pitchFamily="18" charset="0"/>
                <a:cs typeface="Times New Roman" panose="02020603050405020304" pitchFamily="18" charset="0"/>
              </a:rPr>
              <a:t>homoousios</a:t>
            </a:r>
            <a:r>
              <a:rPr lang="pt-BR" sz="2000" b="1" i="1" dirty="0">
                <a:effectLst/>
                <a:latin typeface="Cambria" panose="02040503050406030204" pitchFamily="18" charset="0"/>
                <a:ea typeface="Cambria" panose="02040503050406030204" pitchFamily="18" charset="0"/>
                <a:cs typeface="Times New Roman" panose="02020603050405020304" pitchFamily="18" charset="0"/>
              </a:rPr>
              <a:t> </a:t>
            </a:r>
            <a:r>
              <a:rPr lang="pt-BR" sz="2000" i="1" dirty="0">
                <a:effectLst/>
                <a:latin typeface="Cambria" panose="02040503050406030204" pitchFamily="18" charset="0"/>
                <a:ea typeface="Cambria" panose="02040503050406030204" pitchFamily="18" charset="0"/>
                <a:cs typeface="Times New Roman" panose="02020603050405020304" pitchFamily="18" charset="0"/>
              </a:rPr>
              <a:t> </a:t>
            </a:r>
          </a:p>
          <a:p>
            <a:pPr algn="r"/>
            <a:r>
              <a:rPr lang="pt-BR"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semelhante</a:t>
            </a:r>
            <a:r>
              <a:rPr lang="pt-BR" sz="2000" dirty="0">
                <a:effectLst/>
                <a:latin typeface="Cambria" panose="02040503050406030204" pitchFamily="18" charset="0"/>
                <a:ea typeface="Cambria" panose="02040503050406030204" pitchFamily="18" charset="0"/>
                <a:cs typeface="Times New Roman" panose="02020603050405020304" pitchFamily="18" charset="0"/>
              </a:rPr>
              <a:t> se diz </a:t>
            </a:r>
            <a:r>
              <a:rPr lang="pt-BR" sz="2000" b="1" i="1" dirty="0" err="1">
                <a:effectLst/>
                <a:latin typeface="Cambria" panose="02040503050406030204" pitchFamily="18" charset="0"/>
                <a:ea typeface="Cambria" panose="02040503050406030204" pitchFamily="18" charset="0"/>
                <a:cs typeface="Times New Roman" panose="02020603050405020304" pitchFamily="18" charset="0"/>
              </a:rPr>
              <a:t>homoiousios</a:t>
            </a:r>
            <a:r>
              <a:rPr lang="pt-BR" sz="2000" b="1" i="1" dirty="0">
                <a:effectLst/>
                <a:latin typeface="Cambria" panose="02040503050406030204" pitchFamily="18" charset="0"/>
                <a:ea typeface="Cambria" panose="02040503050406030204" pitchFamily="18" charset="0"/>
                <a:cs typeface="Times New Roman" panose="02020603050405020304" pitchFamily="18" charset="0"/>
              </a:rPr>
              <a:t> </a:t>
            </a:r>
            <a:r>
              <a:rPr lang="pt-BR" sz="2000" dirty="0">
                <a:effectLst/>
                <a:latin typeface="Cambria" panose="02040503050406030204" pitchFamily="18" charset="0"/>
                <a:ea typeface="Cambria" panose="02040503050406030204" pitchFamily="18" charset="0"/>
                <a:cs typeface="Times New Roman" panose="02020603050405020304" pitchFamily="18" charset="0"/>
              </a:rPr>
              <a:t>. </a:t>
            </a:r>
            <a:endParaRPr lang="pt-BR" sz="2000" dirty="0">
              <a:latin typeface="Cambria" panose="02040503050406030204" pitchFamily="18" charset="0"/>
              <a:ea typeface="Cambria" panose="02040503050406030204" pitchFamily="18" charset="0"/>
            </a:endParaRPr>
          </a:p>
        </p:txBody>
      </p:sp>
      <p:pic>
        <p:nvPicPr>
          <p:cNvPr id="6" name="Imagem 5">
            <a:extLst>
              <a:ext uri="{FF2B5EF4-FFF2-40B4-BE49-F238E27FC236}">
                <a16:creationId xmlns:a16="http://schemas.microsoft.com/office/drawing/2014/main" id="{D1FFE77C-3A35-C7FA-0C46-17989B4474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4331" y="1297494"/>
            <a:ext cx="3747943" cy="4041532"/>
          </a:xfrm>
          <a:prstGeom prst="rect">
            <a:avLst/>
          </a:prstGeom>
        </p:spPr>
      </p:pic>
      <p:sp>
        <p:nvSpPr>
          <p:cNvPr id="5" name="CaixaDeTexto 4">
            <a:extLst>
              <a:ext uri="{FF2B5EF4-FFF2-40B4-BE49-F238E27FC236}">
                <a16:creationId xmlns:a16="http://schemas.microsoft.com/office/drawing/2014/main" id="{F4B947E3-EB17-3C55-802B-70FE33E0368E}"/>
              </a:ext>
            </a:extLst>
          </p:cNvPr>
          <p:cNvSpPr txBox="1"/>
          <p:nvPr/>
        </p:nvSpPr>
        <p:spPr>
          <a:xfrm>
            <a:off x="2236774" y="5435811"/>
            <a:ext cx="1850313" cy="400110"/>
          </a:xfrm>
          <a:prstGeom prst="rect">
            <a:avLst/>
          </a:prstGeom>
          <a:noFill/>
          <a:ln>
            <a:solidFill>
              <a:schemeClr val="tx1"/>
            </a:solidFill>
            <a:prstDash val="lgDash"/>
          </a:ln>
        </p:spPr>
        <p:txBody>
          <a:bodyPr wrap="square">
            <a:spAutoFit/>
          </a:bodyPr>
          <a:lstStyle/>
          <a:p>
            <a:pPr algn="r"/>
            <a:r>
              <a:rPr lang="pt-BR" sz="2000" b="1" dirty="0">
                <a:effectLst/>
                <a:latin typeface="Cambria" panose="02040503050406030204" pitchFamily="18" charset="0"/>
                <a:ea typeface="Cambria" panose="02040503050406030204" pitchFamily="18" charset="0"/>
                <a:cs typeface="Times New Roman" panose="02020603050405020304" pitchFamily="18" charset="0"/>
              </a:rPr>
              <a:t>Andrei </a:t>
            </a:r>
            <a:r>
              <a:rPr lang="pt-BR" sz="2000" b="1" dirty="0" err="1">
                <a:effectLst/>
                <a:latin typeface="Cambria" panose="02040503050406030204" pitchFamily="18" charset="0"/>
                <a:ea typeface="Cambria" panose="02040503050406030204" pitchFamily="18" charset="0"/>
                <a:cs typeface="Times New Roman" panose="02020603050405020304" pitchFamily="18" charset="0"/>
              </a:rPr>
              <a:t>Rublev</a:t>
            </a:r>
            <a:endParaRPr lang="pt-BR" sz="2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1160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C75E84E2-6F36-07CA-16EF-EFBC23A8E6F7}"/>
              </a:ext>
            </a:extLst>
          </p:cNvPr>
          <p:cNvSpPr txBox="1"/>
          <p:nvPr/>
        </p:nvSpPr>
        <p:spPr>
          <a:xfrm>
            <a:off x="854054" y="1849071"/>
            <a:ext cx="3679357" cy="769441"/>
          </a:xfrm>
          <a:prstGeom prst="rect">
            <a:avLst/>
          </a:prstGeom>
          <a:ln/>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pt-BR" sz="2200" dirty="0">
                <a:effectLst/>
                <a:latin typeface="Cambria" panose="02040503050406030204" pitchFamily="18" charset="0"/>
                <a:ea typeface="Cambria" panose="02040503050406030204" pitchFamily="18" charset="0"/>
                <a:cs typeface="Times New Roman" panose="02020603050405020304" pitchFamily="18" charset="0"/>
              </a:rPr>
              <a:t>DEUS PAI </a:t>
            </a:r>
          </a:p>
          <a:p>
            <a:pPr algn="ctr"/>
            <a:r>
              <a:rPr lang="pt-BR" sz="2200" dirty="0">
                <a:effectLst/>
                <a:latin typeface="Cambria" panose="02040503050406030204" pitchFamily="18" charset="0"/>
                <a:ea typeface="Cambria" panose="02040503050406030204" pitchFamily="18" charset="0"/>
                <a:cs typeface="Times New Roman" panose="02020603050405020304" pitchFamily="18" charset="0"/>
              </a:rPr>
              <a:t>(eterno, incriado, ingênito)</a:t>
            </a:r>
            <a:endParaRPr lang="pt-BR" sz="2200" dirty="0"/>
          </a:p>
        </p:txBody>
      </p:sp>
      <p:sp>
        <p:nvSpPr>
          <p:cNvPr id="3" name="CaixaDeTexto 2">
            <a:extLst>
              <a:ext uri="{FF2B5EF4-FFF2-40B4-BE49-F238E27FC236}">
                <a16:creationId xmlns:a16="http://schemas.microsoft.com/office/drawing/2014/main" id="{E335C90D-D346-2ADE-FA87-58F0992D9181}"/>
              </a:ext>
            </a:extLst>
          </p:cNvPr>
          <p:cNvSpPr txBox="1"/>
          <p:nvPr/>
        </p:nvSpPr>
        <p:spPr>
          <a:xfrm>
            <a:off x="3143031" y="2960805"/>
            <a:ext cx="4940120" cy="769441"/>
          </a:xfrm>
          <a:prstGeom prst="rect">
            <a:avLst/>
          </a:prstGeom>
          <a:ln/>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pt-BR" sz="2200" dirty="0">
                <a:effectLst/>
                <a:latin typeface="Cambria" panose="02040503050406030204" pitchFamily="18" charset="0"/>
                <a:ea typeface="Cambria" panose="02040503050406030204" pitchFamily="18" charset="0"/>
                <a:cs typeface="Times New Roman" panose="02020603050405020304" pitchFamily="18" charset="0"/>
              </a:rPr>
              <a:t>FILHO / LOGOS</a:t>
            </a:r>
          </a:p>
          <a:p>
            <a:pPr algn="ctr"/>
            <a:r>
              <a:rPr lang="pt-BR" sz="2200" dirty="0">
                <a:effectLst/>
                <a:latin typeface="Cambria" panose="02040503050406030204" pitchFamily="18" charset="0"/>
                <a:ea typeface="Cambria" panose="02040503050406030204" pitchFamily="18" charset="0"/>
                <a:cs typeface="Times New Roman" panose="02020603050405020304" pitchFamily="18" charset="0"/>
              </a:rPr>
              <a:t> (criado no tempo, maior das criaturas)</a:t>
            </a:r>
            <a:endParaRPr lang="pt-BR" sz="2200" dirty="0"/>
          </a:p>
        </p:txBody>
      </p:sp>
      <p:sp>
        <p:nvSpPr>
          <p:cNvPr id="4" name="CaixaDeTexto 3">
            <a:extLst>
              <a:ext uri="{FF2B5EF4-FFF2-40B4-BE49-F238E27FC236}">
                <a16:creationId xmlns:a16="http://schemas.microsoft.com/office/drawing/2014/main" id="{95784AE6-32CD-8A91-984E-74A5A4CF5F73}"/>
              </a:ext>
            </a:extLst>
          </p:cNvPr>
          <p:cNvSpPr txBox="1"/>
          <p:nvPr/>
        </p:nvSpPr>
        <p:spPr>
          <a:xfrm>
            <a:off x="6171224" y="4072539"/>
            <a:ext cx="2598704" cy="769441"/>
          </a:xfrm>
          <a:prstGeom prst="rect">
            <a:avLst/>
          </a:prstGeom>
          <a:ln/>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pt-BR" sz="2200" dirty="0">
                <a:effectLst/>
                <a:latin typeface="Cambria" panose="02040503050406030204" pitchFamily="18" charset="0"/>
                <a:ea typeface="Cambria" panose="02040503050406030204" pitchFamily="18" charset="0"/>
                <a:cs typeface="Times New Roman" panose="02020603050405020304" pitchFamily="18" charset="0"/>
              </a:rPr>
              <a:t>ESPÍRITO SANTO (subordinado)</a:t>
            </a:r>
            <a:endParaRPr lang="pt-BR" sz="2200" dirty="0"/>
          </a:p>
        </p:txBody>
      </p:sp>
      <p:sp>
        <p:nvSpPr>
          <p:cNvPr id="5" name="CaixaDeTexto 4">
            <a:extLst>
              <a:ext uri="{FF2B5EF4-FFF2-40B4-BE49-F238E27FC236}">
                <a16:creationId xmlns:a16="http://schemas.microsoft.com/office/drawing/2014/main" id="{6EAB0B46-F586-C46C-DA2C-3143CB147A11}"/>
              </a:ext>
            </a:extLst>
          </p:cNvPr>
          <p:cNvSpPr txBox="1"/>
          <p:nvPr/>
        </p:nvSpPr>
        <p:spPr>
          <a:xfrm>
            <a:off x="8083151" y="5184273"/>
            <a:ext cx="3249869" cy="769441"/>
          </a:xfrm>
          <a:prstGeom prst="rect">
            <a:avLst/>
          </a:prstGeom>
          <a:solidFill>
            <a:schemeClr val="accent2">
              <a:lumMod val="50000"/>
            </a:schemeClr>
          </a:solidFill>
          <a:ln/>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pt-BR" sz="2200" dirty="0">
                <a:effectLst/>
                <a:latin typeface="Cambria" panose="02040503050406030204" pitchFamily="18" charset="0"/>
                <a:ea typeface="Cambria" panose="02040503050406030204" pitchFamily="18" charset="0"/>
                <a:cs typeface="Times New Roman" panose="02020603050405020304" pitchFamily="18" charset="0"/>
              </a:rPr>
              <a:t>CRIAÇÃO </a:t>
            </a:r>
          </a:p>
          <a:p>
            <a:pPr algn="ctr"/>
            <a:r>
              <a:rPr lang="pt-BR" sz="2200" dirty="0">
                <a:effectLst/>
                <a:latin typeface="Cambria" panose="02040503050406030204" pitchFamily="18" charset="0"/>
                <a:ea typeface="Cambria" panose="02040503050406030204" pitchFamily="18" charset="0"/>
                <a:cs typeface="Times New Roman" panose="02020603050405020304" pitchFamily="18" charset="0"/>
              </a:rPr>
              <a:t>(universo e humanidade)</a:t>
            </a:r>
            <a:endParaRPr lang="pt-BR" sz="2200" dirty="0"/>
          </a:p>
        </p:txBody>
      </p:sp>
      <p:sp>
        <p:nvSpPr>
          <p:cNvPr id="7" name="Seta: Dobrada para Cima 6">
            <a:extLst>
              <a:ext uri="{FF2B5EF4-FFF2-40B4-BE49-F238E27FC236}">
                <a16:creationId xmlns:a16="http://schemas.microsoft.com/office/drawing/2014/main" id="{711F0344-B0F4-1318-6708-3F7B0882AE3D}"/>
              </a:ext>
            </a:extLst>
          </p:cNvPr>
          <p:cNvSpPr/>
          <p:nvPr/>
        </p:nvSpPr>
        <p:spPr>
          <a:xfrm rot="5400000">
            <a:off x="2427519" y="2842101"/>
            <a:ext cx="678873" cy="562087"/>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Seta: Dobrada para Cima 7">
            <a:extLst>
              <a:ext uri="{FF2B5EF4-FFF2-40B4-BE49-F238E27FC236}">
                <a16:creationId xmlns:a16="http://schemas.microsoft.com/office/drawing/2014/main" id="{35B50EA9-1DF1-ABAA-15D0-B5F92185BB14}"/>
              </a:ext>
            </a:extLst>
          </p:cNvPr>
          <p:cNvSpPr/>
          <p:nvPr/>
        </p:nvSpPr>
        <p:spPr>
          <a:xfrm rot="5400000">
            <a:off x="5400298" y="3952489"/>
            <a:ext cx="678873" cy="562087"/>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Seta: Dobrada para Cima 8">
            <a:extLst>
              <a:ext uri="{FF2B5EF4-FFF2-40B4-BE49-F238E27FC236}">
                <a16:creationId xmlns:a16="http://schemas.microsoft.com/office/drawing/2014/main" id="{884FC1E3-3544-8EAE-E839-C30F6FBA9AEA}"/>
              </a:ext>
            </a:extLst>
          </p:cNvPr>
          <p:cNvSpPr/>
          <p:nvPr/>
        </p:nvSpPr>
        <p:spPr>
          <a:xfrm rot="5400000">
            <a:off x="7241976" y="5033144"/>
            <a:ext cx="678873" cy="562087"/>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Espaço Reservado para Conteúdo 2">
            <a:extLst>
              <a:ext uri="{FF2B5EF4-FFF2-40B4-BE49-F238E27FC236}">
                <a16:creationId xmlns:a16="http://schemas.microsoft.com/office/drawing/2014/main" id="{1E51FAFF-3B4C-A099-892D-74B04E9ECD56}"/>
              </a:ext>
            </a:extLst>
          </p:cNvPr>
          <p:cNvSpPr txBox="1">
            <a:spLocks/>
          </p:cNvSpPr>
          <p:nvPr/>
        </p:nvSpPr>
        <p:spPr>
          <a:xfrm>
            <a:off x="1192696" y="900554"/>
            <a:ext cx="9859617" cy="769441"/>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None/>
            </a:pPr>
            <a:r>
              <a:rPr lang="pt-BR" sz="3200" b="1" dirty="0">
                <a:solidFill>
                  <a:srgbClr val="B40000"/>
                </a:solidFill>
              </a:rPr>
              <a:t>Visualização Esquemática – </a:t>
            </a:r>
            <a:r>
              <a:rPr lang="pt-BR" sz="3200" b="1" dirty="0">
                <a:solidFill>
                  <a:srgbClr val="7030A0"/>
                </a:solidFill>
              </a:rPr>
              <a:t>Pensamento de Ário </a:t>
            </a:r>
          </a:p>
        </p:txBody>
      </p:sp>
    </p:spTree>
    <p:extLst>
      <p:ext uri="{BB962C8B-B14F-4D97-AF65-F5344CB8AC3E}">
        <p14:creationId xmlns:p14="http://schemas.microsoft.com/office/powerpoint/2010/main" val="955481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Espaço Reservado para Conteúdo 2">
            <a:extLst>
              <a:ext uri="{FF2B5EF4-FFF2-40B4-BE49-F238E27FC236}">
                <a16:creationId xmlns:a16="http://schemas.microsoft.com/office/drawing/2014/main" id="{84710FB1-7C35-8BCB-4DBD-EC32C327B97B}"/>
              </a:ext>
            </a:extLst>
          </p:cNvPr>
          <p:cNvSpPr txBox="1">
            <a:spLocks/>
          </p:cNvSpPr>
          <p:nvPr/>
        </p:nvSpPr>
        <p:spPr>
          <a:xfrm>
            <a:off x="957973" y="735577"/>
            <a:ext cx="9601200" cy="483623"/>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None/>
            </a:pPr>
            <a:r>
              <a:rPr lang="pt-BR" sz="2900" b="1" dirty="0">
                <a:solidFill>
                  <a:srgbClr val="B40000"/>
                </a:solidFill>
              </a:rPr>
              <a:t>2.2 – A fé cristológica de Niceia</a:t>
            </a:r>
          </a:p>
        </p:txBody>
      </p:sp>
      <p:sp>
        <p:nvSpPr>
          <p:cNvPr id="4" name="CaixaDeTexto 3">
            <a:extLst>
              <a:ext uri="{FF2B5EF4-FFF2-40B4-BE49-F238E27FC236}">
                <a16:creationId xmlns:a16="http://schemas.microsoft.com/office/drawing/2014/main" id="{0C7F05E7-6CE8-25C5-F151-0792AB78CD76}"/>
              </a:ext>
            </a:extLst>
          </p:cNvPr>
          <p:cNvSpPr txBox="1"/>
          <p:nvPr/>
        </p:nvSpPr>
        <p:spPr>
          <a:xfrm>
            <a:off x="746413" y="1489748"/>
            <a:ext cx="10699173" cy="663515"/>
          </a:xfrm>
          <a:prstGeom prst="rect">
            <a:avLst/>
          </a:prstGeom>
          <a:noFill/>
        </p:spPr>
        <p:txBody>
          <a:bodyPr wrap="square">
            <a:spAutoFit/>
          </a:bodyPr>
          <a:lstStyle/>
          <a:p>
            <a:pPr algn="just">
              <a:lnSpc>
                <a:spcPct val="107000"/>
              </a:lnSpc>
              <a:spcAft>
                <a:spcPts val="800"/>
              </a:spcAft>
            </a:pPr>
            <a:r>
              <a:rPr lang="pt-BR" dirty="0">
                <a:effectLst/>
                <a:latin typeface="Cambria" panose="02040503050406030204" pitchFamily="18" charset="0"/>
                <a:ea typeface="Cambria" panose="02040503050406030204" pitchFamily="18" charset="0"/>
                <a:cs typeface="Times New Roman" panose="02020603050405020304" pitchFamily="18" charset="0"/>
              </a:rPr>
              <a:t>Reagindo a esta doutrina heterodoxa de Ário, no dia </a:t>
            </a:r>
            <a:r>
              <a:rPr lang="pt-BR" b="1" dirty="0">
                <a:effectLst/>
                <a:latin typeface="Cambria" panose="02040503050406030204" pitchFamily="18" charset="0"/>
                <a:ea typeface="Cambria" panose="02040503050406030204" pitchFamily="18" charset="0"/>
                <a:cs typeface="Times New Roman" panose="02020603050405020304" pitchFamily="18" charset="0"/>
              </a:rPr>
              <a:t>19 de junho de 325</a:t>
            </a:r>
            <a:r>
              <a:rPr lang="pt-BR" dirty="0">
                <a:effectLst/>
                <a:latin typeface="Cambria" panose="02040503050406030204" pitchFamily="18" charset="0"/>
                <a:ea typeface="Cambria" panose="02040503050406030204" pitchFamily="18" charset="0"/>
                <a:cs typeface="Times New Roman" panose="02020603050405020304" pitchFamily="18" charset="0"/>
              </a:rPr>
              <a:t>, </a:t>
            </a:r>
            <a:r>
              <a:rPr lang="pt-BR"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sob a guia de Constantino, os bispos promulgam o </a:t>
            </a:r>
            <a:r>
              <a:rPr lang="pt-BR" b="1" dirty="0">
                <a:effectLst/>
                <a:latin typeface="Cambria" panose="02040503050406030204" pitchFamily="18" charset="0"/>
                <a:ea typeface="Cambria" panose="02040503050406030204" pitchFamily="18" charset="0"/>
                <a:cs typeface="Times New Roman" panose="02020603050405020304" pitchFamily="18" charset="0"/>
              </a:rPr>
              <a:t>Credo Niceno</a:t>
            </a:r>
            <a:r>
              <a:rPr lang="pt-BR" dirty="0">
                <a:effectLst/>
                <a:latin typeface="Cambria" panose="02040503050406030204" pitchFamily="18" charset="0"/>
                <a:ea typeface="Cambria" panose="02040503050406030204" pitchFamily="18" charset="0"/>
                <a:cs typeface="Times New Roman" panose="02020603050405020304" pitchFamily="18" charset="0"/>
              </a:rPr>
              <a:t>, chamado também de Declaração dos 318 Padres</a:t>
            </a:r>
            <a:r>
              <a:rPr lang="pt-BR" sz="1800" b="1" dirty="0">
                <a:effectLst/>
                <a:latin typeface="Cambria" panose="02040503050406030204" pitchFamily="18" charset="0"/>
                <a:ea typeface="Cambria" panose="02040503050406030204" pitchFamily="18" charset="0"/>
                <a:cs typeface="Times New Roman" panose="02020603050405020304" pitchFamily="18" charset="0"/>
              </a:rPr>
              <a:t>:</a:t>
            </a:r>
            <a:endParaRPr lang="pt-BR" sz="14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6" name="CaixaDeTexto 5">
            <a:extLst>
              <a:ext uri="{FF2B5EF4-FFF2-40B4-BE49-F238E27FC236}">
                <a16:creationId xmlns:a16="http://schemas.microsoft.com/office/drawing/2014/main" id="{DD26E049-35B6-E0F4-D9CA-76B4EB96D71A}"/>
              </a:ext>
            </a:extLst>
          </p:cNvPr>
          <p:cNvSpPr txBox="1"/>
          <p:nvPr/>
        </p:nvSpPr>
        <p:spPr>
          <a:xfrm>
            <a:off x="1444487" y="2265449"/>
            <a:ext cx="6452602" cy="3690882"/>
          </a:xfrm>
          <a:prstGeom prst="rect">
            <a:avLst/>
          </a:prstGeom>
          <a:noFill/>
        </p:spPr>
        <p:txBody>
          <a:bodyPr wrap="square">
            <a:spAutoFit/>
          </a:bodyPr>
          <a:lstStyle/>
          <a:p>
            <a:pPr algn="just">
              <a:lnSpc>
                <a:spcPct val="107000"/>
              </a:lnSpc>
              <a:spcAft>
                <a:spcPts val="800"/>
              </a:spcAft>
            </a:pPr>
            <a:r>
              <a:rPr lang="pt-BR" sz="2000" b="1" i="1" dirty="0">
                <a:solidFill>
                  <a:srgbClr val="002060"/>
                </a:solidFill>
                <a:effectLst/>
                <a:latin typeface="Bree Serif"/>
                <a:ea typeface="Cambria" panose="02040503050406030204" pitchFamily="18" charset="0"/>
                <a:cs typeface="Times New Roman" panose="02020603050405020304" pitchFamily="18" charset="0"/>
              </a:rPr>
              <a:t>“Cremos em um só Deus, Pai todo-poderoso, criador de todas as coisas visíveis e invisíveis, e em um só Senhor Jesus Cristo, o Filho de Deus, único gerado do Pai, isto é, da substância do Pai, Deus de Deus, luz da luz, Deus verdadeiro de Deus verdadeiro, gerado, não criado, consubstancial ao Pai, por quem tudo foi feito, o que está no céu e o que está na terra, que por nós, homens, e pela nossa salvação desceu, encarnou, fez-se homem, sofreu, ressuscitou ao terceiro dia, subiu aos céus e virá julgar os vivos e os mortos, e no Espírito Santo</a:t>
            </a:r>
            <a:r>
              <a:rPr lang="pt-BR" sz="2000" b="1" dirty="0">
                <a:solidFill>
                  <a:srgbClr val="002060"/>
                </a:solidFill>
                <a:effectLst/>
                <a:latin typeface="Bree Serif"/>
                <a:ea typeface="Cambria" panose="02040503050406030204" pitchFamily="18" charset="0"/>
                <a:cs typeface="Times New Roman" panose="02020603050405020304" pitchFamily="18" charset="0"/>
              </a:rPr>
              <a:t>” </a:t>
            </a:r>
            <a:r>
              <a:rPr lang="pt-BR" sz="2000" b="1" dirty="0">
                <a:effectLst/>
                <a:latin typeface="Cambria" panose="02040503050406030204" pitchFamily="18" charset="0"/>
                <a:ea typeface="Cambria" panose="02040503050406030204" pitchFamily="18" charset="0"/>
                <a:cs typeface="Times New Roman" panose="02020603050405020304" pitchFamily="18" charset="0"/>
              </a:rPr>
              <a:t>(</a:t>
            </a:r>
            <a:r>
              <a:rPr lang="pt-BR" sz="2000" b="1" dirty="0" err="1">
                <a:effectLst/>
                <a:latin typeface="Cambria" panose="02040503050406030204" pitchFamily="18" charset="0"/>
                <a:ea typeface="Cambria" panose="02040503050406030204" pitchFamily="18" charset="0"/>
                <a:cs typeface="Times New Roman" panose="02020603050405020304" pitchFamily="18" charset="0"/>
              </a:rPr>
              <a:t>Denzinger</a:t>
            </a:r>
            <a:r>
              <a:rPr lang="pt-BR" sz="2000" b="1" dirty="0">
                <a:effectLst/>
                <a:latin typeface="Cambria" panose="02040503050406030204" pitchFamily="18" charset="0"/>
                <a:ea typeface="Cambria" panose="02040503050406030204" pitchFamily="18" charset="0"/>
                <a:cs typeface="Times New Roman" panose="02020603050405020304" pitchFamily="18" charset="0"/>
              </a:rPr>
              <a:t>, n. 125). </a:t>
            </a:r>
          </a:p>
        </p:txBody>
      </p:sp>
      <p:pic>
        <p:nvPicPr>
          <p:cNvPr id="7" name="Imagem 6">
            <a:extLst>
              <a:ext uri="{FF2B5EF4-FFF2-40B4-BE49-F238E27FC236}">
                <a16:creationId xmlns:a16="http://schemas.microsoft.com/office/drawing/2014/main" id="{5D5FC37E-9A49-B60B-140F-038B728978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8873" y="2290395"/>
            <a:ext cx="2826327" cy="3832028"/>
          </a:xfrm>
          <a:prstGeom prst="rect">
            <a:avLst/>
          </a:prstGeom>
        </p:spPr>
      </p:pic>
    </p:spTree>
    <p:extLst>
      <p:ext uri="{BB962C8B-B14F-4D97-AF65-F5344CB8AC3E}">
        <p14:creationId xmlns:p14="http://schemas.microsoft.com/office/powerpoint/2010/main" val="341919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7C4E2251-4AB5-D3B3-ADC1-5F9F1C930A82}"/>
              </a:ext>
            </a:extLst>
          </p:cNvPr>
          <p:cNvSpPr txBox="1"/>
          <p:nvPr/>
        </p:nvSpPr>
        <p:spPr>
          <a:xfrm>
            <a:off x="4900181" y="952500"/>
            <a:ext cx="6109853" cy="4721421"/>
          </a:xfrm>
          <a:prstGeom prst="rect">
            <a:avLst/>
          </a:prstGeom>
          <a:noFill/>
        </p:spPr>
        <p:txBody>
          <a:bodyPr wrap="square">
            <a:spAutoFit/>
          </a:bodyPr>
          <a:lstStyle/>
          <a:p>
            <a:pPr marL="285750" indent="-285750" algn="just">
              <a:lnSpc>
                <a:spcPct val="107000"/>
              </a:lnSpc>
              <a:spcAft>
                <a:spcPts val="800"/>
              </a:spcAft>
              <a:buFont typeface="Arial" panose="020B0604020202020204" pitchFamily="34" charset="0"/>
              <a:buChar char="•"/>
            </a:pPr>
            <a:r>
              <a:rPr lang="pt-BR" sz="1800" dirty="0">
                <a:effectLst/>
                <a:latin typeface="Cambria" panose="02040503050406030204" pitchFamily="18" charset="0"/>
                <a:ea typeface="Cambria" panose="02040503050406030204" pitchFamily="18" charset="0"/>
                <a:cs typeface="Times New Roman" panose="02020603050405020304" pitchFamily="18" charset="0"/>
              </a:rPr>
              <a:t>Quanto àqueles que dizem</a:t>
            </a:r>
            <a:r>
              <a:rPr lang="pt-BR" dirty="0">
                <a:latin typeface="Cambria" panose="02040503050406030204" pitchFamily="18" charset="0"/>
                <a:ea typeface="Cambria" panose="02040503050406030204" pitchFamily="18" charset="0"/>
                <a:cs typeface="Times New Roman" panose="02020603050405020304" pitchFamily="18" charset="0"/>
              </a:rPr>
              <a:t>: </a:t>
            </a:r>
            <a:r>
              <a:rPr lang="pt-BR" sz="1800" b="1" dirty="0">
                <a:effectLst/>
                <a:latin typeface="Cambria" panose="02040503050406030204" pitchFamily="18" charset="0"/>
                <a:ea typeface="Cambria" panose="02040503050406030204" pitchFamily="18" charset="0"/>
                <a:cs typeface="Times New Roman" panose="02020603050405020304" pitchFamily="18" charset="0"/>
              </a:rPr>
              <a:t>“houve um tempo em que Ele não existia” </a:t>
            </a:r>
            <a:r>
              <a:rPr lang="pt-BR" sz="1800" dirty="0">
                <a:effectLst/>
                <a:latin typeface="Cambria" panose="02040503050406030204" pitchFamily="18" charset="0"/>
                <a:ea typeface="Cambria" panose="02040503050406030204" pitchFamily="18" charset="0"/>
                <a:cs typeface="Times New Roman" panose="02020603050405020304" pitchFamily="18" charset="0"/>
              </a:rPr>
              <a:t>e </a:t>
            </a:r>
            <a:r>
              <a:rPr lang="pt-BR" sz="1800" b="1" dirty="0">
                <a:effectLst/>
                <a:latin typeface="Cambria" panose="02040503050406030204" pitchFamily="18" charset="0"/>
                <a:ea typeface="Cambria" panose="02040503050406030204" pitchFamily="18" charset="0"/>
                <a:cs typeface="Times New Roman" panose="02020603050405020304" pitchFamily="18" charset="0"/>
              </a:rPr>
              <a:t>“antes de nascer, não existia” e “foi criado do nada”</a:t>
            </a:r>
            <a:r>
              <a:rPr lang="pt-BR" sz="1800" dirty="0">
                <a:effectLst/>
                <a:latin typeface="Cambria" panose="02040503050406030204" pitchFamily="18" charset="0"/>
                <a:ea typeface="Cambria" panose="02040503050406030204" pitchFamily="18" charset="0"/>
                <a:cs typeface="Times New Roman" panose="02020603050405020304" pitchFamily="18" charset="0"/>
              </a:rPr>
              <a:t>, ou que declaram </a:t>
            </a:r>
            <a:r>
              <a:rPr lang="pt-BR" sz="1800" b="1" dirty="0">
                <a:effectLst/>
                <a:latin typeface="Cambria" panose="02040503050406030204" pitchFamily="18" charset="0"/>
                <a:ea typeface="Cambria" panose="02040503050406030204" pitchFamily="18" charset="0"/>
                <a:cs typeface="Times New Roman" panose="02020603050405020304" pitchFamily="18" charset="0"/>
              </a:rPr>
              <a:t>que o Filho de Deus é de uma outra substância ou de uma outra essência</a:t>
            </a:r>
            <a:r>
              <a:rPr lang="pt-BR" sz="1800" dirty="0">
                <a:effectLst/>
                <a:latin typeface="Cambria" panose="02040503050406030204" pitchFamily="18" charset="0"/>
                <a:ea typeface="Cambria" panose="02040503050406030204" pitchFamily="18" charset="0"/>
                <a:cs typeface="Times New Roman" panose="02020603050405020304" pitchFamily="18" charset="0"/>
              </a:rPr>
              <a:t>, ou </a:t>
            </a:r>
            <a:r>
              <a:rPr lang="pt-BR" sz="1800" b="1" dirty="0">
                <a:effectLst/>
                <a:latin typeface="Cambria" panose="02040503050406030204" pitchFamily="18" charset="0"/>
                <a:ea typeface="Cambria" panose="02040503050406030204" pitchFamily="18" charset="0"/>
                <a:cs typeface="Times New Roman" panose="02020603050405020304" pitchFamily="18" charset="0"/>
              </a:rPr>
              <a:t>que foi criado ou está sujeito à mudança ou alteração</a:t>
            </a:r>
            <a:r>
              <a:rPr lang="pt-BR" sz="1800" dirty="0">
                <a:effectLst/>
                <a:latin typeface="Cambria" panose="02040503050406030204" pitchFamily="18" charset="0"/>
                <a:ea typeface="Cambria" panose="02040503050406030204" pitchFamily="18" charset="0"/>
                <a:cs typeface="Times New Roman" panose="02020603050405020304" pitchFamily="18" charset="0"/>
              </a:rPr>
              <a:t>, a Igreja católica e apostólica anatematiza-os. </a:t>
            </a:r>
          </a:p>
          <a:p>
            <a:pPr marL="285750" indent="-285750" algn="just">
              <a:lnSpc>
                <a:spcPct val="107000"/>
              </a:lnSpc>
              <a:spcAft>
                <a:spcPts val="800"/>
              </a:spcAft>
              <a:buFont typeface="Arial" panose="020B0604020202020204" pitchFamily="34" charset="0"/>
              <a:buChar char="•"/>
            </a:pPr>
            <a:endParaRPr lang="pt-BR" sz="1800" dirty="0">
              <a:effectLst/>
              <a:latin typeface="Cambria" panose="02040503050406030204" pitchFamily="18" charset="0"/>
              <a:ea typeface="Cambria" panose="02040503050406030204" pitchFamily="18" charset="0"/>
              <a:cs typeface="Times New Roman" panose="02020603050405020304" pitchFamily="18" charset="0"/>
            </a:endParaRPr>
          </a:p>
          <a:p>
            <a:pPr marL="285750" indent="-285750" algn="just">
              <a:lnSpc>
                <a:spcPct val="107000"/>
              </a:lnSpc>
              <a:spcAft>
                <a:spcPts val="800"/>
              </a:spcAft>
              <a:buFont typeface="Arial" panose="020B0604020202020204" pitchFamily="34" charset="0"/>
              <a:buChar char="•"/>
            </a:pPr>
            <a:r>
              <a:rPr lang="pt-BR" sz="1800" dirty="0">
                <a:effectLst/>
                <a:latin typeface="Cambria" panose="02040503050406030204" pitchFamily="18" charset="0"/>
                <a:ea typeface="Cambria" panose="02040503050406030204" pitchFamily="18" charset="0"/>
                <a:cs typeface="Times New Roman" panose="02020603050405020304" pitchFamily="18" charset="0"/>
              </a:rPr>
              <a:t>Com a palavra </a:t>
            </a:r>
            <a:r>
              <a:rPr lang="pt-BR" sz="1800" b="1" i="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homoousios</a:t>
            </a:r>
            <a:r>
              <a:rPr lang="pt-BR" sz="1800" dirty="0">
                <a:effectLst/>
                <a:latin typeface="Cambria" panose="02040503050406030204" pitchFamily="18" charset="0"/>
                <a:ea typeface="Cambria" panose="02040503050406030204" pitchFamily="18" charset="0"/>
                <a:cs typeface="Times New Roman" panose="02020603050405020304" pitchFamily="18" charset="0"/>
              </a:rPr>
              <a:t>, </a:t>
            </a:r>
            <a:r>
              <a:rPr lang="pt-BR" sz="1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o Concílio de Niceia não “helenizou” a fé bíblica, submetendo-a a uma filosofia estranha, mas compreendeu o incomparavelmente novo que se tornou visível na oração de Jesus dirigida ao Pai</a:t>
            </a:r>
            <a:r>
              <a:rPr lang="pt-BR" sz="1800" dirty="0">
                <a:effectLst/>
                <a:latin typeface="Cambria" panose="02040503050406030204" pitchFamily="18" charset="0"/>
                <a:ea typeface="Cambria" panose="02040503050406030204" pitchFamily="18" charset="0"/>
                <a:cs typeface="Times New Roman" panose="02020603050405020304" pitchFamily="18" charset="0"/>
              </a:rPr>
              <a:t>. </a:t>
            </a:r>
            <a:r>
              <a:rPr lang="pt-BR" sz="1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Foi Ário quem conformou a fé cristã ao pensamento filosófico da época, enquanto</a:t>
            </a:r>
            <a:r>
              <a:rPr lang="pt-BR" sz="1800" dirty="0">
                <a:effectLst/>
                <a:latin typeface="Cambria" panose="02040503050406030204" pitchFamily="18" charset="0"/>
                <a:ea typeface="Cambria" panose="02040503050406030204" pitchFamily="18" charset="0"/>
                <a:cs typeface="Times New Roman" panose="02020603050405020304" pitchFamily="18" charset="0"/>
              </a:rPr>
              <a:t> </a:t>
            </a:r>
            <a:r>
              <a:rPr lang="pt-BR" sz="1800" b="1" dirty="0">
                <a:effectLst/>
                <a:latin typeface="Cambria" panose="02040503050406030204" pitchFamily="18" charset="0"/>
                <a:ea typeface="Cambria" panose="02040503050406030204" pitchFamily="18" charset="0"/>
                <a:cs typeface="Times New Roman" panose="02020603050405020304" pitchFamily="18" charset="0"/>
              </a:rPr>
              <a:t>o Concílio de Nicéia adotou a filosofia da época para expressar o que era característico da fé cristã. </a:t>
            </a:r>
            <a:endParaRPr lang="pt-BR" sz="14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5" name="Imagem 4">
            <a:extLst>
              <a:ext uri="{FF2B5EF4-FFF2-40B4-BE49-F238E27FC236}">
                <a16:creationId xmlns:a16="http://schemas.microsoft.com/office/drawing/2014/main" id="{DF29954B-2BD7-1D44-312C-76EF8440CE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84" y="952500"/>
            <a:ext cx="3676650" cy="4953000"/>
          </a:xfrm>
          <a:prstGeom prst="rect">
            <a:avLst/>
          </a:prstGeom>
        </p:spPr>
      </p:pic>
    </p:spTree>
    <p:extLst>
      <p:ext uri="{BB962C8B-B14F-4D97-AF65-F5344CB8AC3E}">
        <p14:creationId xmlns:p14="http://schemas.microsoft.com/office/powerpoint/2010/main" val="26398976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C75E84E2-6F36-07CA-16EF-EFBC23A8E6F7}"/>
              </a:ext>
            </a:extLst>
          </p:cNvPr>
          <p:cNvSpPr txBox="1"/>
          <p:nvPr/>
        </p:nvSpPr>
        <p:spPr>
          <a:xfrm>
            <a:off x="2227765" y="2326094"/>
            <a:ext cx="1736746" cy="523220"/>
          </a:xfrm>
          <a:prstGeom prst="rect">
            <a:avLst/>
          </a:prstGeom>
          <a:ln/>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pt-BR" sz="2800" dirty="0">
                <a:effectLst/>
                <a:latin typeface="Cambria" panose="02040503050406030204" pitchFamily="18" charset="0"/>
                <a:ea typeface="Cambria" panose="02040503050406030204" pitchFamily="18" charset="0"/>
                <a:cs typeface="Times New Roman" panose="02020603050405020304" pitchFamily="18" charset="0"/>
              </a:rPr>
              <a:t>DEUS PAI </a:t>
            </a:r>
          </a:p>
        </p:txBody>
      </p:sp>
      <p:sp>
        <p:nvSpPr>
          <p:cNvPr id="3" name="CaixaDeTexto 2">
            <a:extLst>
              <a:ext uri="{FF2B5EF4-FFF2-40B4-BE49-F238E27FC236}">
                <a16:creationId xmlns:a16="http://schemas.microsoft.com/office/drawing/2014/main" id="{E335C90D-D346-2ADE-FA87-58F0992D9181}"/>
              </a:ext>
            </a:extLst>
          </p:cNvPr>
          <p:cNvSpPr txBox="1"/>
          <p:nvPr/>
        </p:nvSpPr>
        <p:spPr>
          <a:xfrm>
            <a:off x="7195441" y="2315855"/>
            <a:ext cx="2253352" cy="523220"/>
          </a:xfrm>
          <a:prstGeom prst="rect">
            <a:avLst/>
          </a:prstGeom>
          <a:ln/>
        </p:spPr>
        <p:style>
          <a:lnRef idx="0">
            <a:schemeClr val="accent2"/>
          </a:lnRef>
          <a:fillRef idx="3">
            <a:schemeClr val="accent2"/>
          </a:fillRef>
          <a:effectRef idx="3">
            <a:schemeClr val="accent2"/>
          </a:effectRef>
          <a:fontRef idx="minor">
            <a:schemeClr val="lt1"/>
          </a:fontRef>
        </p:style>
        <p:txBody>
          <a:bodyPr wrap="square" anchor="b">
            <a:spAutoFit/>
          </a:bodyPr>
          <a:lstStyle/>
          <a:p>
            <a:pPr algn="ctr"/>
            <a:r>
              <a:rPr lang="pt-BR" sz="2800" dirty="0">
                <a:effectLst/>
                <a:latin typeface="Cambria" panose="02040503050406030204" pitchFamily="18" charset="0"/>
                <a:ea typeface="Cambria" panose="02040503050406030204" pitchFamily="18" charset="0"/>
                <a:cs typeface="Times New Roman" panose="02020603050405020304" pitchFamily="18" charset="0"/>
              </a:rPr>
              <a:t>DEUS FILHO </a:t>
            </a:r>
            <a:endParaRPr lang="pt-BR" sz="2800" dirty="0"/>
          </a:p>
        </p:txBody>
      </p:sp>
      <p:sp>
        <p:nvSpPr>
          <p:cNvPr id="4" name="CaixaDeTexto 3">
            <a:extLst>
              <a:ext uri="{FF2B5EF4-FFF2-40B4-BE49-F238E27FC236}">
                <a16:creationId xmlns:a16="http://schemas.microsoft.com/office/drawing/2014/main" id="{95784AE6-32CD-8A91-984E-74A5A4CF5F73}"/>
              </a:ext>
            </a:extLst>
          </p:cNvPr>
          <p:cNvSpPr txBox="1"/>
          <p:nvPr/>
        </p:nvSpPr>
        <p:spPr>
          <a:xfrm>
            <a:off x="4050498" y="4270296"/>
            <a:ext cx="2986631" cy="523220"/>
          </a:xfrm>
          <a:prstGeom prst="rect">
            <a:avLst/>
          </a:prstGeom>
          <a:ln/>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pt-BR" sz="2800" dirty="0">
                <a:effectLst/>
                <a:latin typeface="Cambria" panose="02040503050406030204" pitchFamily="18" charset="0"/>
                <a:ea typeface="Cambria" panose="02040503050406030204" pitchFamily="18" charset="0"/>
                <a:cs typeface="Times New Roman" panose="02020603050405020304" pitchFamily="18" charset="0"/>
              </a:rPr>
              <a:t>ESPÍRITO SANTO</a:t>
            </a:r>
            <a:endParaRPr lang="pt-BR" sz="2800" dirty="0"/>
          </a:p>
        </p:txBody>
      </p:sp>
      <p:sp>
        <p:nvSpPr>
          <p:cNvPr id="10" name="Espaço Reservado para Conteúdo 2">
            <a:extLst>
              <a:ext uri="{FF2B5EF4-FFF2-40B4-BE49-F238E27FC236}">
                <a16:creationId xmlns:a16="http://schemas.microsoft.com/office/drawing/2014/main" id="{1E51FAFF-3B4C-A099-892D-74B04E9ECD56}"/>
              </a:ext>
            </a:extLst>
          </p:cNvPr>
          <p:cNvSpPr txBox="1">
            <a:spLocks/>
          </p:cNvSpPr>
          <p:nvPr/>
        </p:nvSpPr>
        <p:spPr>
          <a:xfrm>
            <a:off x="1995055" y="900554"/>
            <a:ext cx="8144491" cy="518247"/>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None/>
            </a:pPr>
            <a:r>
              <a:rPr lang="pt-BR" sz="3000" b="1" dirty="0">
                <a:solidFill>
                  <a:srgbClr val="0070C0"/>
                </a:solidFill>
              </a:rPr>
              <a:t>Esquema Conceitual – Cristologia de Niceia</a:t>
            </a:r>
          </a:p>
        </p:txBody>
      </p:sp>
      <p:sp>
        <p:nvSpPr>
          <p:cNvPr id="11" name="CaixaDeTexto 10">
            <a:extLst>
              <a:ext uri="{FF2B5EF4-FFF2-40B4-BE49-F238E27FC236}">
                <a16:creationId xmlns:a16="http://schemas.microsoft.com/office/drawing/2014/main" id="{FD27E9FC-0EF7-0965-B0A0-313DE2FBF3C7}"/>
              </a:ext>
            </a:extLst>
          </p:cNvPr>
          <p:cNvSpPr txBox="1"/>
          <p:nvPr/>
        </p:nvSpPr>
        <p:spPr>
          <a:xfrm>
            <a:off x="4796907" y="2397401"/>
            <a:ext cx="1531663" cy="400110"/>
          </a:xfrm>
          <a:prstGeom prst="rect">
            <a:avLst/>
          </a:prstGeom>
          <a:noFill/>
          <a:ln>
            <a:solidFill>
              <a:schemeClr val="tx1"/>
            </a:solidFill>
            <a:prstDash val="lgDash"/>
          </a:ln>
        </p:spPr>
        <p:txBody>
          <a:bodyPr wrap="square">
            <a:spAutoFit/>
          </a:bodyPr>
          <a:lstStyle/>
          <a:p>
            <a:pPr algn="r"/>
            <a:r>
              <a:rPr lang="pt-BR" sz="2000" b="1" dirty="0">
                <a:latin typeface="Cambria" panose="02040503050406030204" pitchFamily="18" charset="0"/>
                <a:ea typeface="Cambria" panose="02040503050406030204" pitchFamily="18" charset="0"/>
                <a:cs typeface="Times New Roman" panose="02020603050405020304" pitchFamily="18" charset="0"/>
              </a:rPr>
              <a:t>Mesmo Ser</a:t>
            </a:r>
            <a:endParaRPr lang="pt-BR" sz="2000" b="1" dirty="0">
              <a:latin typeface="Cambria" panose="02040503050406030204" pitchFamily="18" charset="0"/>
              <a:ea typeface="Cambria" panose="02040503050406030204" pitchFamily="18" charset="0"/>
            </a:endParaRPr>
          </a:p>
        </p:txBody>
      </p:sp>
      <p:cxnSp>
        <p:nvCxnSpPr>
          <p:cNvPr id="14" name="Conector reto 13">
            <a:extLst>
              <a:ext uri="{FF2B5EF4-FFF2-40B4-BE49-F238E27FC236}">
                <a16:creationId xmlns:a16="http://schemas.microsoft.com/office/drawing/2014/main" id="{B6E78648-8123-44D7-12ED-B47026EDAB57}"/>
              </a:ext>
            </a:extLst>
          </p:cNvPr>
          <p:cNvCxnSpPr>
            <a:cxnSpLocks/>
          </p:cNvCxnSpPr>
          <p:nvPr/>
        </p:nvCxnSpPr>
        <p:spPr>
          <a:xfrm>
            <a:off x="6442364" y="2597456"/>
            <a:ext cx="594765"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5" name="CaixaDeTexto 14">
            <a:extLst>
              <a:ext uri="{FF2B5EF4-FFF2-40B4-BE49-F238E27FC236}">
                <a16:creationId xmlns:a16="http://schemas.microsoft.com/office/drawing/2014/main" id="{5C81EBD8-3DB2-D64E-50C0-18B063F3E95C}"/>
              </a:ext>
            </a:extLst>
          </p:cNvPr>
          <p:cNvSpPr txBox="1"/>
          <p:nvPr/>
        </p:nvSpPr>
        <p:spPr>
          <a:xfrm>
            <a:off x="6707185" y="3516355"/>
            <a:ext cx="2741608" cy="400110"/>
          </a:xfrm>
          <a:prstGeom prst="rect">
            <a:avLst/>
          </a:prstGeom>
          <a:noFill/>
          <a:ln>
            <a:solidFill>
              <a:schemeClr val="tx1"/>
            </a:solidFill>
            <a:prstDash val="lgDash"/>
          </a:ln>
        </p:spPr>
        <p:txBody>
          <a:bodyPr wrap="square">
            <a:spAutoFit/>
          </a:bodyPr>
          <a:lstStyle/>
          <a:p>
            <a:pPr algn="r"/>
            <a:r>
              <a:rPr lang="pt-BR" sz="2000" b="1" dirty="0">
                <a:latin typeface="Cambria" panose="02040503050406030204" pitchFamily="18" charset="0"/>
                <a:ea typeface="Cambria" panose="02040503050406030204" pitchFamily="18" charset="0"/>
                <a:cs typeface="Times New Roman" panose="02020603050405020304" pitchFamily="18" charset="0"/>
              </a:rPr>
              <a:t>Encarnou-se por nós</a:t>
            </a:r>
            <a:endParaRPr lang="pt-BR" sz="2000" b="1" dirty="0">
              <a:latin typeface="Cambria" panose="02040503050406030204" pitchFamily="18" charset="0"/>
              <a:ea typeface="Cambria" panose="02040503050406030204" pitchFamily="18" charset="0"/>
            </a:endParaRPr>
          </a:p>
        </p:txBody>
      </p:sp>
      <p:cxnSp>
        <p:nvCxnSpPr>
          <p:cNvPr id="16" name="Conector reto 15">
            <a:extLst>
              <a:ext uri="{FF2B5EF4-FFF2-40B4-BE49-F238E27FC236}">
                <a16:creationId xmlns:a16="http://schemas.microsoft.com/office/drawing/2014/main" id="{3CDB5CB7-B3CD-4C16-6989-27082BC2BFD7}"/>
              </a:ext>
            </a:extLst>
          </p:cNvPr>
          <p:cNvCxnSpPr>
            <a:cxnSpLocks/>
          </p:cNvCxnSpPr>
          <p:nvPr/>
        </p:nvCxnSpPr>
        <p:spPr>
          <a:xfrm>
            <a:off x="8169717" y="2923827"/>
            <a:ext cx="0" cy="553662"/>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0" name="CaixaDeTexto 19">
            <a:extLst>
              <a:ext uri="{FF2B5EF4-FFF2-40B4-BE49-F238E27FC236}">
                <a16:creationId xmlns:a16="http://schemas.microsoft.com/office/drawing/2014/main" id="{371F1EEE-13A5-039C-BCAB-BA9102EF19AE}"/>
              </a:ext>
            </a:extLst>
          </p:cNvPr>
          <p:cNvSpPr txBox="1"/>
          <p:nvPr/>
        </p:nvSpPr>
        <p:spPr>
          <a:xfrm>
            <a:off x="3516287" y="4940808"/>
            <a:ext cx="4055055" cy="400110"/>
          </a:xfrm>
          <a:prstGeom prst="rect">
            <a:avLst/>
          </a:prstGeom>
          <a:noFill/>
          <a:ln>
            <a:solidFill>
              <a:schemeClr val="tx1"/>
            </a:solidFill>
            <a:prstDash val="lgDash"/>
          </a:ln>
        </p:spPr>
        <p:txBody>
          <a:bodyPr wrap="square">
            <a:spAutoFit/>
          </a:bodyPr>
          <a:lstStyle/>
          <a:p>
            <a:pPr algn="r">
              <a:spcBef>
                <a:spcPts val="600"/>
              </a:spcBef>
            </a:pPr>
            <a:r>
              <a:rPr lang="pt-BR" sz="2000" b="1" dirty="0">
                <a:latin typeface="Cambria" panose="02040503050406030204" pitchFamily="18" charset="0"/>
                <a:ea typeface="Cambria" panose="02040503050406030204" pitchFamily="18" charset="0"/>
                <a:cs typeface="Times New Roman" panose="02020603050405020304" pitchFamily="18" charset="0"/>
              </a:rPr>
              <a:t>Consubstancial ao Pai e ao Filho</a:t>
            </a:r>
            <a:endParaRPr lang="pt-BR" sz="2000" b="1" dirty="0">
              <a:latin typeface="Cambria" panose="02040503050406030204" pitchFamily="18" charset="0"/>
              <a:ea typeface="Cambria" panose="02040503050406030204" pitchFamily="18" charset="0"/>
            </a:endParaRPr>
          </a:p>
        </p:txBody>
      </p:sp>
      <p:cxnSp>
        <p:nvCxnSpPr>
          <p:cNvPr id="25" name="Conector reto 24">
            <a:extLst>
              <a:ext uri="{FF2B5EF4-FFF2-40B4-BE49-F238E27FC236}">
                <a16:creationId xmlns:a16="http://schemas.microsoft.com/office/drawing/2014/main" id="{5AF82E5F-E29D-ACA3-0CB6-7322FB13054F}"/>
              </a:ext>
            </a:extLst>
          </p:cNvPr>
          <p:cNvCxnSpPr>
            <a:cxnSpLocks/>
          </p:cNvCxnSpPr>
          <p:nvPr/>
        </p:nvCxnSpPr>
        <p:spPr>
          <a:xfrm>
            <a:off x="2891141" y="3021071"/>
            <a:ext cx="0" cy="151083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7" name="Conector de Seta Reta 26">
            <a:extLst>
              <a:ext uri="{FF2B5EF4-FFF2-40B4-BE49-F238E27FC236}">
                <a16:creationId xmlns:a16="http://schemas.microsoft.com/office/drawing/2014/main" id="{C60DBA57-F622-5CE5-AC08-CF1D5166E383}"/>
              </a:ext>
            </a:extLst>
          </p:cNvPr>
          <p:cNvCxnSpPr>
            <a:cxnSpLocks/>
          </p:cNvCxnSpPr>
          <p:nvPr/>
        </p:nvCxnSpPr>
        <p:spPr>
          <a:xfrm>
            <a:off x="2891141" y="4531906"/>
            <a:ext cx="97151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0" name="Conector reto 29">
            <a:extLst>
              <a:ext uri="{FF2B5EF4-FFF2-40B4-BE49-F238E27FC236}">
                <a16:creationId xmlns:a16="http://schemas.microsoft.com/office/drawing/2014/main" id="{7AC1D5F8-6464-FC3C-4C5E-70C4E0A5ABC1}"/>
              </a:ext>
            </a:extLst>
          </p:cNvPr>
          <p:cNvCxnSpPr>
            <a:cxnSpLocks/>
          </p:cNvCxnSpPr>
          <p:nvPr/>
        </p:nvCxnSpPr>
        <p:spPr>
          <a:xfrm>
            <a:off x="8169717" y="3990111"/>
            <a:ext cx="0" cy="56950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Conector de Seta Reta 30">
            <a:extLst>
              <a:ext uri="{FF2B5EF4-FFF2-40B4-BE49-F238E27FC236}">
                <a16:creationId xmlns:a16="http://schemas.microsoft.com/office/drawing/2014/main" id="{FFB25637-ECC8-6041-1CE8-FA4B30032DD4}"/>
              </a:ext>
            </a:extLst>
          </p:cNvPr>
          <p:cNvCxnSpPr>
            <a:cxnSpLocks/>
          </p:cNvCxnSpPr>
          <p:nvPr/>
        </p:nvCxnSpPr>
        <p:spPr>
          <a:xfrm flipH="1">
            <a:off x="7481452" y="4531906"/>
            <a:ext cx="71424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4" name="Conector reto 43">
            <a:extLst>
              <a:ext uri="{FF2B5EF4-FFF2-40B4-BE49-F238E27FC236}">
                <a16:creationId xmlns:a16="http://schemas.microsoft.com/office/drawing/2014/main" id="{A0B17423-5EB2-55CE-046C-431456B2C94E}"/>
              </a:ext>
            </a:extLst>
          </p:cNvPr>
          <p:cNvCxnSpPr>
            <a:cxnSpLocks/>
          </p:cNvCxnSpPr>
          <p:nvPr/>
        </p:nvCxnSpPr>
        <p:spPr>
          <a:xfrm>
            <a:off x="4050498" y="2597456"/>
            <a:ext cx="594765"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5983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21C7DB98-882E-9979-7C5A-2301DAAF29B7}"/>
              </a:ext>
            </a:extLst>
          </p:cNvPr>
          <p:cNvSpPr>
            <a:spLocks noGrp="1"/>
          </p:cNvSpPr>
          <p:nvPr>
            <p:ph idx="4294967295"/>
          </p:nvPr>
        </p:nvSpPr>
        <p:spPr>
          <a:xfrm>
            <a:off x="914183" y="2252586"/>
            <a:ext cx="10209009" cy="3317875"/>
          </a:xfrm>
        </p:spPr>
        <p:txBody>
          <a:bodyPr>
            <a:noAutofit/>
          </a:bodyPr>
          <a:lstStyle/>
          <a:p>
            <a:pPr algn="just"/>
            <a:r>
              <a:rPr lang="pt-BR" sz="1800" dirty="0">
                <a:effectLst/>
                <a:latin typeface="Cambria" panose="02040503050406030204" pitchFamily="18" charset="0"/>
                <a:ea typeface="Cambria" panose="02040503050406030204" pitchFamily="18" charset="0"/>
                <a:cs typeface="Times New Roman" panose="02020603050405020304" pitchFamily="18" charset="0"/>
              </a:rPr>
              <a:t>Niceia fez um grande esforço para unificar a data da Páscoa para todas as comunidades cristãs e  definiu um critério comum: a festa cairia no </a:t>
            </a:r>
            <a:r>
              <a:rPr lang="pt-BR" sz="1800" b="1" dirty="0">
                <a:effectLst/>
                <a:latin typeface="Cambria" panose="02040503050406030204" pitchFamily="18" charset="0"/>
                <a:ea typeface="Cambria" panose="02040503050406030204" pitchFamily="18" charset="0"/>
                <a:cs typeface="Times New Roman" panose="02020603050405020304" pitchFamily="18" charset="0"/>
              </a:rPr>
              <a:t>domingo após a primeira lua cheia </a:t>
            </a:r>
            <a:r>
              <a:rPr lang="pt-BR" sz="1800" dirty="0">
                <a:effectLst/>
                <a:latin typeface="Cambria" panose="02040503050406030204" pitchFamily="18" charset="0"/>
                <a:ea typeface="Cambria" panose="02040503050406030204" pitchFamily="18" charset="0"/>
                <a:cs typeface="Times New Roman" panose="02020603050405020304" pitchFamily="18" charset="0"/>
              </a:rPr>
              <a:t>que ocorre depois do equinócio da primavera (no hemisfério norte).</a:t>
            </a:r>
          </a:p>
          <a:p>
            <a:pPr algn="just"/>
            <a:r>
              <a:rPr lang="pt-BR" sz="1800" dirty="0">
                <a:effectLst/>
                <a:latin typeface="Cambria" panose="02040503050406030204" pitchFamily="18" charset="0"/>
                <a:ea typeface="Cambria" panose="02040503050406030204" pitchFamily="18" charset="0"/>
                <a:cs typeface="Times New Roman" panose="02020603050405020304" pitchFamily="18" charset="0"/>
              </a:rPr>
              <a:t>Esse critério ainda é usado hoje, embora haja diferenças entre o </a:t>
            </a:r>
            <a:r>
              <a:rPr lang="pt-BR" sz="1800" b="1" dirty="0">
                <a:effectLst/>
                <a:latin typeface="Cambria" panose="02040503050406030204" pitchFamily="18" charset="0"/>
                <a:ea typeface="Cambria" panose="02040503050406030204" pitchFamily="18" charset="0"/>
                <a:cs typeface="Times New Roman" panose="02020603050405020304" pitchFamily="18" charset="0"/>
              </a:rPr>
              <a:t>cálculo ocidental (gregoriano</a:t>
            </a:r>
            <a:r>
              <a:rPr lang="pt-BR" sz="1800" dirty="0">
                <a:effectLst/>
                <a:latin typeface="Cambria" panose="02040503050406030204" pitchFamily="18" charset="0"/>
                <a:ea typeface="Cambria" panose="02040503050406030204" pitchFamily="18" charset="0"/>
                <a:cs typeface="Times New Roman" panose="02020603050405020304" pitchFamily="18" charset="0"/>
              </a:rPr>
              <a:t> – Papa Gregório XIII em 1582) e o </a:t>
            </a:r>
            <a:r>
              <a:rPr lang="pt-BR" sz="1800" b="1" dirty="0">
                <a:effectLst/>
                <a:latin typeface="Cambria" panose="02040503050406030204" pitchFamily="18" charset="0"/>
                <a:ea typeface="Cambria" panose="02040503050406030204" pitchFamily="18" charset="0"/>
                <a:cs typeface="Times New Roman" panose="02020603050405020304" pitchFamily="18" charset="0"/>
              </a:rPr>
              <a:t>oriental (juliano</a:t>
            </a:r>
            <a:r>
              <a:rPr lang="pt-BR" sz="1800" dirty="0">
                <a:effectLst/>
                <a:latin typeface="Cambria" panose="02040503050406030204" pitchFamily="18" charset="0"/>
                <a:ea typeface="Cambria" panose="02040503050406030204" pitchFamily="18" charset="0"/>
                <a:cs typeface="Times New Roman" panose="02020603050405020304" pitchFamily="18" charset="0"/>
              </a:rPr>
              <a:t> – criado por </a:t>
            </a:r>
            <a:r>
              <a:rPr lang="pt-BR" sz="1800" b="1" dirty="0">
                <a:effectLst/>
                <a:latin typeface="Cambria" panose="02040503050406030204" pitchFamily="18" charset="0"/>
                <a:ea typeface="Cambria" panose="02040503050406030204" pitchFamily="18" charset="0"/>
                <a:cs typeface="Times New Roman" panose="02020603050405020304" pitchFamily="18" charset="0"/>
              </a:rPr>
              <a:t>Júlio César em 46 a.C., que hoje está 13 dias atrasado em relação ao gregoriano</a:t>
            </a:r>
            <a:r>
              <a:rPr lang="pt-BR" sz="1800" dirty="0">
                <a:effectLst/>
                <a:latin typeface="Cambria" panose="02040503050406030204" pitchFamily="18" charset="0"/>
                <a:ea typeface="Cambria" panose="02040503050406030204" pitchFamily="18" charset="0"/>
                <a:cs typeface="Times New Roman" panose="02020603050405020304" pitchFamily="18" charset="0"/>
              </a:rPr>
              <a:t>. Isto afeta o cálculo do equinócio da primavera e, portanto, a data final da Páscoa. </a:t>
            </a:r>
          </a:p>
          <a:p>
            <a:pPr algn="just"/>
            <a:r>
              <a:rPr lang="pt-BR" sz="1800" dirty="0">
                <a:effectLst/>
                <a:latin typeface="Cambria" panose="02040503050406030204" pitchFamily="18" charset="0"/>
                <a:ea typeface="Cambria" panose="02040503050406030204" pitchFamily="18" charset="0"/>
                <a:cs typeface="Times New Roman" panose="02020603050405020304" pitchFamily="18" charset="0"/>
              </a:rPr>
              <a:t>Católicos e Ortodoxos usam tabelas e métodos astronômicos diferentes para determinar essa lua cheia e o próprio equinócio. Em alguns anos a data coincide (2017 e 2025) e em outros podem ter diferença de 1 a 5 semanas. </a:t>
            </a:r>
            <a:endParaRPr lang="pt-BR" sz="2000" dirty="0">
              <a:solidFill>
                <a:schemeClr val="tx1"/>
              </a:solidFill>
              <a:latin typeface="Cambria" panose="02040503050406030204" pitchFamily="18" charset="0"/>
              <a:ea typeface="Cambria" panose="02040503050406030204" pitchFamily="18" charset="0"/>
            </a:endParaRPr>
          </a:p>
        </p:txBody>
      </p:sp>
      <p:sp>
        <p:nvSpPr>
          <p:cNvPr id="6" name="Espaço Reservado para Conteúdo 2">
            <a:extLst>
              <a:ext uri="{FF2B5EF4-FFF2-40B4-BE49-F238E27FC236}">
                <a16:creationId xmlns:a16="http://schemas.microsoft.com/office/drawing/2014/main" id="{34FBBF8A-01D1-D74B-214E-A1CB9C389B66}"/>
              </a:ext>
            </a:extLst>
          </p:cNvPr>
          <p:cNvSpPr txBox="1">
            <a:spLocks/>
          </p:cNvSpPr>
          <p:nvPr/>
        </p:nvSpPr>
        <p:spPr>
          <a:xfrm>
            <a:off x="914183" y="910062"/>
            <a:ext cx="9601200" cy="518247"/>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None/>
            </a:pPr>
            <a:r>
              <a:rPr lang="pt-BR" sz="2900" b="1" dirty="0">
                <a:solidFill>
                  <a:srgbClr val="B40000"/>
                </a:solidFill>
              </a:rPr>
              <a:t>2.3 – Outras definições disciplinares de Niceia</a:t>
            </a:r>
          </a:p>
        </p:txBody>
      </p:sp>
      <p:sp>
        <p:nvSpPr>
          <p:cNvPr id="7" name="Espaço Reservado para Conteúdo 2">
            <a:extLst>
              <a:ext uri="{FF2B5EF4-FFF2-40B4-BE49-F238E27FC236}">
                <a16:creationId xmlns:a16="http://schemas.microsoft.com/office/drawing/2014/main" id="{C0FF319B-8173-46E2-9F27-AE972734EE8F}"/>
              </a:ext>
            </a:extLst>
          </p:cNvPr>
          <p:cNvSpPr txBox="1">
            <a:spLocks/>
          </p:cNvSpPr>
          <p:nvPr/>
        </p:nvSpPr>
        <p:spPr>
          <a:xfrm>
            <a:off x="1082663" y="1703068"/>
            <a:ext cx="9601200" cy="518247"/>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None/>
            </a:pPr>
            <a:r>
              <a:rPr lang="pt-BR" sz="2500" b="1" dirty="0">
                <a:solidFill>
                  <a:srgbClr val="002060"/>
                </a:solidFill>
              </a:rPr>
              <a:t>2.3.1 – A unificação da data da Páscoa</a:t>
            </a:r>
          </a:p>
        </p:txBody>
      </p:sp>
    </p:spTree>
    <p:extLst>
      <p:ext uri="{BB962C8B-B14F-4D97-AF65-F5344CB8AC3E}">
        <p14:creationId xmlns:p14="http://schemas.microsoft.com/office/powerpoint/2010/main" val="27552759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F7E2EB55-BA87-22D9-0E8E-4B086731006D}"/>
              </a:ext>
            </a:extLst>
          </p:cNvPr>
          <p:cNvPicPr>
            <a:picLocks noChangeAspect="1"/>
          </p:cNvPicPr>
          <p:nvPr/>
        </p:nvPicPr>
        <p:blipFill rotWithShape="1">
          <a:blip r:embed="rId3">
            <a:extLst>
              <a:ext uri="{28A0092B-C50C-407E-A947-70E740481C1C}">
                <a14:useLocalDpi xmlns:a14="http://schemas.microsoft.com/office/drawing/2010/main" val="0"/>
              </a:ext>
            </a:extLst>
          </a:blip>
          <a:srcRect l="994" t="2399" b="2147"/>
          <a:stretch/>
        </p:blipFill>
        <p:spPr>
          <a:xfrm>
            <a:off x="2621661" y="1409368"/>
            <a:ext cx="6948677" cy="3768436"/>
          </a:xfrm>
          <a:prstGeom prst="rect">
            <a:avLst/>
          </a:prstGeom>
        </p:spPr>
      </p:pic>
      <p:sp>
        <p:nvSpPr>
          <p:cNvPr id="6" name="Espaço Reservado para Conteúdo 2">
            <a:extLst>
              <a:ext uri="{FF2B5EF4-FFF2-40B4-BE49-F238E27FC236}">
                <a16:creationId xmlns:a16="http://schemas.microsoft.com/office/drawing/2014/main" id="{75C5DC70-0730-553D-82B3-63A2EDA402A8}"/>
              </a:ext>
            </a:extLst>
          </p:cNvPr>
          <p:cNvSpPr txBox="1">
            <a:spLocks/>
          </p:cNvSpPr>
          <p:nvPr/>
        </p:nvSpPr>
        <p:spPr>
          <a:xfrm>
            <a:off x="1856509" y="771517"/>
            <a:ext cx="9601200" cy="518247"/>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None/>
            </a:pPr>
            <a:r>
              <a:rPr lang="pt-BR" sz="2900" b="1" dirty="0">
                <a:solidFill>
                  <a:srgbClr val="002060"/>
                </a:solidFill>
              </a:rPr>
              <a:t>Equinócio de Primavera de acordo com  os Trópicos</a:t>
            </a:r>
          </a:p>
        </p:txBody>
      </p:sp>
      <p:sp>
        <p:nvSpPr>
          <p:cNvPr id="7" name="CaixaDeTexto 6">
            <a:extLst>
              <a:ext uri="{FF2B5EF4-FFF2-40B4-BE49-F238E27FC236}">
                <a16:creationId xmlns:a16="http://schemas.microsoft.com/office/drawing/2014/main" id="{7F9E2375-328A-9C02-EF26-0528109F441C}"/>
              </a:ext>
            </a:extLst>
          </p:cNvPr>
          <p:cNvSpPr txBox="1"/>
          <p:nvPr/>
        </p:nvSpPr>
        <p:spPr>
          <a:xfrm>
            <a:off x="845127" y="5163153"/>
            <a:ext cx="10612582" cy="92333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marL="0" indent="0" algn="ctr">
              <a:buNone/>
            </a:pPr>
            <a:r>
              <a:rPr lang="pt-BR"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As diferenças entre o cálculo ocidental (gregoriano) e o oriental (juliano) que hoje está 13 dias atrasado em relação ao gregoriano afetam o cálculo do equinócio da primavera e, portanto, a data final da Páscoa.</a:t>
            </a:r>
            <a:endParaRPr lang="pt-BR"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6638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6D4F09BF-C4AA-397D-E35E-DE8D814E4482}"/>
              </a:ext>
            </a:extLst>
          </p:cNvPr>
          <p:cNvSpPr txBox="1"/>
          <p:nvPr/>
        </p:nvSpPr>
        <p:spPr>
          <a:xfrm>
            <a:off x="3260035" y="954157"/>
            <a:ext cx="7276132" cy="4524315"/>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marL="0" indent="0" algn="just">
              <a:buNone/>
            </a:pPr>
            <a:r>
              <a:rPr lang="pt-BR" sz="2000" dirty="0">
                <a:effectLst/>
                <a:latin typeface="Cambria" panose="02040503050406030204" pitchFamily="18" charset="0"/>
                <a:ea typeface="Cambria" panose="02040503050406030204" pitchFamily="18" charset="0"/>
              </a:rPr>
              <a:t> </a:t>
            </a:r>
            <a:r>
              <a:rPr lang="pt-BR" sz="3200" b="1" dirty="0">
                <a:effectLst/>
                <a:latin typeface="Cambria" panose="02040503050406030204" pitchFamily="18" charset="0"/>
                <a:ea typeface="Cambria" panose="02040503050406030204" pitchFamily="18" charset="0"/>
                <a:cs typeface="Times New Roman" panose="02020603050405020304" pitchFamily="18" charset="0"/>
              </a:rPr>
              <a:t>Papa Francisco </a:t>
            </a:r>
            <a:r>
              <a:rPr lang="pt-BR" sz="3200" b="1"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alimentou o sonho de unificar a data da Páscoa, comemorada hoje em datas diferentes por latinos e orientais. Neste ano de 2025 tivemos uma providencial coincidência, católicos e orientais celebraram no dia 20 de abril. Papa Leão XIV expressou o mesmo desejo.</a:t>
            </a:r>
          </a:p>
        </p:txBody>
      </p:sp>
      <p:pic>
        <p:nvPicPr>
          <p:cNvPr id="3" name="Imagem 2">
            <a:extLst>
              <a:ext uri="{FF2B5EF4-FFF2-40B4-BE49-F238E27FC236}">
                <a16:creationId xmlns:a16="http://schemas.microsoft.com/office/drawing/2014/main" id="{132E7E41-3C3F-26C7-4DE8-3B64396F9CA2}"/>
              </a:ext>
            </a:extLst>
          </p:cNvPr>
          <p:cNvPicPr>
            <a:picLocks noChangeAspect="1"/>
          </p:cNvPicPr>
          <p:nvPr/>
        </p:nvPicPr>
        <p:blipFill>
          <a:blip r:embed="rId3"/>
          <a:stretch>
            <a:fillRect/>
          </a:stretch>
        </p:blipFill>
        <p:spPr>
          <a:xfrm>
            <a:off x="1027291" y="2105093"/>
            <a:ext cx="2025072" cy="1920258"/>
          </a:xfrm>
          <a:prstGeom prst="ellipse">
            <a:avLst/>
          </a:prstGeom>
          <a:ln w="28575" cap="rnd">
            <a:solidFill>
              <a:schemeClr val="tx1"/>
            </a:solidFill>
            <a:prstDash val="lgDashDot"/>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96764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ítulo 5">
            <a:extLst>
              <a:ext uri="{FF2B5EF4-FFF2-40B4-BE49-F238E27FC236}">
                <a16:creationId xmlns:a16="http://schemas.microsoft.com/office/drawing/2014/main" id="{2F31DAE5-6F29-C69C-3109-069A4C3896C9}"/>
              </a:ext>
            </a:extLst>
          </p:cNvPr>
          <p:cNvSpPr txBox="1">
            <a:spLocks/>
          </p:cNvSpPr>
          <p:nvPr/>
        </p:nvSpPr>
        <p:spPr>
          <a:xfrm>
            <a:off x="2092035" y="661552"/>
            <a:ext cx="7647709" cy="137160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07000"/>
              </a:lnSpc>
              <a:spcAft>
                <a:spcPts val="800"/>
              </a:spcAft>
            </a:pPr>
            <a:r>
              <a:rPr lang="pt-BR" sz="2800" b="1" dirty="0">
                <a:ea typeface="Calibri" panose="020F0502020204030204" pitchFamily="34" charset="0"/>
                <a:cs typeface="Times New Roman" panose="02020603050405020304" pitchFamily="18" charset="0"/>
              </a:rPr>
              <a:t>“</a:t>
            </a:r>
            <a:r>
              <a:rPr lang="pt-BR" sz="2800" b="1" i="1" dirty="0">
                <a:latin typeface="Calibri" panose="020F0502020204030204" pitchFamily="34" charset="0"/>
                <a:ea typeface="Calibri" panose="020F0502020204030204" pitchFamily="34" charset="0"/>
                <a:cs typeface="Calibri" panose="020F0502020204030204" pitchFamily="34" charset="0"/>
              </a:rPr>
              <a:t>Quem dizem os homens que eu sou</a:t>
            </a:r>
            <a:r>
              <a:rPr lang="pt-BR" sz="2800" b="1" dirty="0">
                <a:latin typeface="Calibri" panose="020F0502020204030204" pitchFamily="34" charset="0"/>
                <a:ea typeface="Calibri" panose="020F0502020204030204" pitchFamily="34" charset="0"/>
                <a:cs typeface="Calibri" panose="020F0502020204030204" pitchFamily="34" charset="0"/>
              </a:rPr>
              <a:t>”? (Mc 8,27)</a:t>
            </a:r>
            <a:br>
              <a:rPr lang="pt-BR" sz="2800" b="1" dirty="0">
                <a:latin typeface="Calibri" panose="020F0502020204030204" pitchFamily="34" charset="0"/>
                <a:ea typeface="Calibri" panose="020F0502020204030204" pitchFamily="34" charset="0"/>
                <a:cs typeface="Calibri" panose="020F0502020204030204" pitchFamily="34" charset="0"/>
              </a:rPr>
            </a:br>
            <a:r>
              <a:rPr lang="pt-BR" sz="2800" b="1" i="1" dirty="0">
                <a:latin typeface="Calibri" panose="020F0502020204030204" pitchFamily="34" charset="0"/>
                <a:ea typeface="Calibri" panose="020F0502020204030204" pitchFamily="34" charset="0"/>
                <a:cs typeface="Calibri" panose="020F0502020204030204" pitchFamily="34" charset="0"/>
              </a:rPr>
              <a:t>Pedro: “Tu és o Cristo</a:t>
            </a:r>
            <a:r>
              <a:rPr lang="pt-BR" sz="2800" b="1" i="1" dirty="0">
                <a:ea typeface="Calibri" panose="020F0502020204030204" pitchFamily="34" charset="0"/>
                <a:cs typeface="Times New Roman" panose="02020603050405020304" pitchFamily="18" charset="0"/>
              </a:rPr>
              <a:t>”</a:t>
            </a:r>
            <a:r>
              <a:rPr lang="pt-BR" sz="2800" b="1" dirty="0">
                <a:ea typeface="Calibri" panose="020F0502020204030204" pitchFamily="34" charset="0"/>
                <a:cs typeface="Times New Roman" panose="02020603050405020304" pitchFamily="18" charset="0"/>
              </a:rPr>
              <a:t> (Mc 8,29) </a:t>
            </a:r>
          </a:p>
        </p:txBody>
      </p:sp>
      <p:pic>
        <p:nvPicPr>
          <p:cNvPr id="5" name="Imagem 4">
            <a:extLst>
              <a:ext uri="{FF2B5EF4-FFF2-40B4-BE49-F238E27FC236}">
                <a16:creationId xmlns:a16="http://schemas.microsoft.com/office/drawing/2014/main" id="{89CCFD04-B538-266F-3546-202D026BDF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6835" y="2033152"/>
            <a:ext cx="7010401" cy="3943351"/>
          </a:xfrm>
          <a:prstGeom prst="rect">
            <a:avLst/>
          </a:prstGeom>
        </p:spPr>
      </p:pic>
    </p:spTree>
    <p:extLst>
      <p:ext uri="{BB962C8B-B14F-4D97-AF65-F5344CB8AC3E}">
        <p14:creationId xmlns:p14="http://schemas.microsoft.com/office/powerpoint/2010/main" val="13880958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47787718-8E53-DE02-4941-832E5D9586CB}"/>
              </a:ext>
            </a:extLst>
          </p:cNvPr>
          <p:cNvSpPr>
            <a:spLocks noGrp="1"/>
          </p:cNvSpPr>
          <p:nvPr>
            <p:ph idx="4294967295"/>
          </p:nvPr>
        </p:nvSpPr>
        <p:spPr>
          <a:xfrm>
            <a:off x="869373" y="1327517"/>
            <a:ext cx="10190018" cy="4754623"/>
          </a:xfrm>
        </p:spPr>
        <p:txBody>
          <a:bodyPr>
            <a:noAutofit/>
          </a:bodyPr>
          <a:lstStyle/>
          <a:p>
            <a:pPr marL="228600" algn="just">
              <a:lnSpc>
                <a:spcPct val="107000"/>
              </a:lnSpc>
              <a:spcAft>
                <a:spcPts val="800"/>
              </a:spcAft>
            </a:pPr>
            <a:r>
              <a:rPr lang="pt-BR"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O Concílio de Niceia deu seu parecer sobre questões menores e questões de abuso, não sem importância e consequência, para a vida eclesiástica, dentre outras, destacamos:</a:t>
            </a:r>
          </a:p>
          <a:p>
            <a:pPr marL="342900" lvl="0" indent="-342900" algn="just">
              <a:lnSpc>
                <a:spcPct val="107000"/>
              </a:lnSpc>
              <a:buFont typeface="+mj-lt"/>
              <a:buAutoNum type="alphaLcPeriod"/>
            </a:pPr>
            <a:r>
              <a:rPr lang="pt-BR" sz="18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Exame dos candidatos ao sacerdócio;</a:t>
            </a:r>
            <a:endParaRPr lang="pt-BR"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07000"/>
              </a:lnSpc>
              <a:buFont typeface="+mj-lt"/>
              <a:buAutoNum type="alphaLcPeriod"/>
            </a:pPr>
            <a:r>
              <a:rPr lang="pt-BR" sz="18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Proibição de autocastração;</a:t>
            </a:r>
            <a:endParaRPr lang="pt-BR"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07000"/>
              </a:lnSpc>
              <a:buFont typeface="+mj-lt"/>
              <a:buAutoNum type="alphaLcPeriod"/>
            </a:pPr>
            <a:r>
              <a:rPr lang="pt-BR" sz="18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Estabelecimento de um período mínimo de estudo para os catecúmenos;</a:t>
            </a:r>
            <a:endParaRPr lang="pt-BR"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07000"/>
              </a:lnSpc>
              <a:buFont typeface="+mj-lt"/>
              <a:buAutoNum type="alphaLcPeriod"/>
            </a:pPr>
            <a:r>
              <a:rPr lang="pt-BR" sz="18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O perigo da avareza e da usura entre os clérigos;</a:t>
            </a:r>
            <a:endParaRPr lang="pt-BR"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07000"/>
              </a:lnSpc>
              <a:spcAft>
                <a:spcPts val="800"/>
              </a:spcAft>
              <a:buFont typeface="+mj-lt"/>
              <a:buAutoNum type="alphaLcPeriod"/>
            </a:pPr>
            <a:r>
              <a:rPr lang="pt-BR" sz="18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 prescrição de não rezar de joelhos aos domingos, mas de pé;</a:t>
            </a:r>
            <a:endParaRPr lang="pt-BR"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07000"/>
              </a:lnSpc>
              <a:buFont typeface="+mj-lt"/>
              <a:buAutoNum type="alphaLcPeriod"/>
            </a:pPr>
            <a:r>
              <a:rPr lang="pt-BR" sz="18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Confirmação da prática oriental de que padres celibatários não podiam se casar após a ordenação; os já casados podiam continuar casados;</a:t>
            </a:r>
            <a:endParaRPr lang="pt-BR"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07000"/>
              </a:lnSpc>
              <a:buFont typeface="+mj-lt"/>
              <a:buAutoNum type="alphaLcPeriod"/>
            </a:pPr>
            <a:r>
              <a:rPr lang="pt-BR" sz="18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Proibição da presença de uma mulher mais jovem na casa de um clérigo;  </a:t>
            </a:r>
            <a:endParaRPr lang="pt-BR"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07000"/>
              </a:lnSpc>
              <a:buFont typeface="+mj-lt"/>
              <a:buAutoNum type="alphaLcPeriod"/>
            </a:pPr>
            <a:r>
              <a:rPr lang="pt-BR" sz="18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Permissão aos clérigos de viver com a mãe, a irmã ou a tia, ou com pessoas que não possam dar origem a suspeitas;</a:t>
            </a:r>
            <a:endParaRPr lang="pt-BR"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marL="228600" algn="just">
              <a:lnSpc>
                <a:spcPct val="107000"/>
              </a:lnSpc>
              <a:spcAft>
                <a:spcPts val="800"/>
              </a:spcAft>
            </a:pPr>
            <a:endParaRPr lang="pt-BR" sz="18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6" name="Espaço Reservado para Conteúdo 2">
            <a:extLst>
              <a:ext uri="{FF2B5EF4-FFF2-40B4-BE49-F238E27FC236}">
                <a16:creationId xmlns:a16="http://schemas.microsoft.com/office/drawing/2014/main" id="{2527EB2D-60B2-976E-3AE0-E4134E71DAFD}"/>
              </a:ext>
            </a:extLst>
          </p:cNvPr>
          <p:cNvSpPr txBox="1">
            <a:spLocks/>
          </p:cNvSpPr>
          <p:nvPr/>
        </p:nvSpPr>
        <p:spPr>
          <a:xfrm>
            <a:off x="869373" y="721433"/>
            <a:ext cx="9601200" cy="518247"/>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None/>
            </a:pPr>
            <a:r>
              <a:rPr lang="pt-BR" sz="4000" b="1" dirty="0">
                <a:solidFill>
                  <a:srgbClr val="C00000"/>
                </a:solidFill>
              </a:rPr>
              <a:t>2.3.2 – Outras determinações disciplinares</a:t>
            </a:r>
          </a:p>
        </p:txBody>
      </p:sp>
    </p:spTree>
    <p:extLst>
      <p:ext uri="{BB962C8B-B14F-4D97-AF65-F5344CB8AC3E}">
        <p14:creationId xmlns:p14="http://schemas.microsoft.com/office/powerpoint/2010/main" val="16172235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0E1C4CB9-0580-2BE8-C91D-2C49E799F623}"/>
              </a:ext>
            </a:extLst>
          </p:cNvPr>
          <p:cNvSpPr txBox="1"/>
          <p:nvPr/>
        </p:nvSpPr>
        <p:spPr>
          <a:xfrm>
            <a:off x="5569527" y="1023231"/>
            <a:ext cx="5749637" cy="4861074"/>
          </a:xfrm>
          <a:prstGeom prst="rect">
            <a:avLst/>
          </a:prstGeom>
          <a:noFill/>
        </p:spPr>
        <p:txBody>
          <a:bodyPr wrap="square">
            <a:spAutoFit/>
          </a:bodyPr>
          <a:lstStyle/>
          <a:p>
            <a:pPr marL="457200" lvl="0" indent="-457200" algn="just">
              <a:lnSpc>
                <a:spcPct val="107000"/>
              </a:lnSpc>
              <a:spcBef>
                <a:spcPts val="432"/>
              </a:spcBef>
              <a:spcAft>
                <a:spcPts val="600"/>
              </a:spcAft>
              <a:buClr>
                <a:srgbClr val="C00000"/>
              </a:buClr>
              <a:buFont typeface="+mj-lt"/>
              <a:buAutoNum type="alphaLcPeriod" startAt="9"/>
            </a:pPr>
            <a:r>
              <a:rPr lang="pt-BR" b="1" dirty="0">
                <a:effectLst/>
                <a:latin typeface="Cambria" panose="02040503050406030204" pitchFamily="18" charset="0"/>
                <a:ea typeface="Cambria" panose="02040503050406030204" pitchFamily="18" charset="0"/>
                <a:cs typeface="Times New Roman" panose="02020603050405020304" pitchFamily="18" charset="0"/>
              </a:rPr>
              <a:t>Ordenação de um bispo na presença de pelo menos três bispos provinciais e com confirmação do bispo metropolitano; (evitando, assim, o cisma </a:t>
            </a:r>
            <a:r>
              <a:rPr lang="pt-BR" b="1" dirty="0" err="1">
                <a:effectLst/>
                <a:latin typeface="Cambria" panose="02040503050406030204" pitchFamily="18" charset="0"/>
                <a:ea typeface="Cambria" panose="02040503050406030204" pitchFamily="18" charset="0"/>
                <a:cs typeface="Times New Roman" panose="02020603050405020304" pitchFamily="18" charset="0"/>
              </a:rPr>
              <a:t>melaciano</a:t>
            </a:r>
            <a:r>
              <a:rPr lang="pt-BR" b="1" dirty="0">
                <a:effectLst/>
                <a:latin typeface="Cambria" panose="02040503050406030204" pitchFamily="18" charset="0"/>
                <a:ea typeface="Cambria" panose="02040503050406030204" pitchFamily="18" charset="0"/>
                <a:cs typeface="Times New Roman" panose="02020603050405020304" pitchFamily="18" charset="0"/>
              </a:rPr>
              <a:t> – de </a:t>
            </a:r>
            <a:r>
              <a:rPr lang="pt-BR" b="1" dirty="0" err="1">
                <a:effectLst/>
                <a:latin typeface="Cambria" panose="02040503050406030204" pitchFamily="18" charset="0"/>
                <a:ea typeface="Cambria" panose="02040503050406030204" pitchFamily="18" charset="0"/>
                <a:cs typeface="Times New Roman" panose="02020603050405020304" pitchFamily="18" charset="0"/>
              </a:rPr>
              <a:t>Melácio</a:t>
            </a:r>
            <a:r>
              <a:rPr lang="pt-BR" b="1" dirty="0">
                <a:effectLst/>
                <a:latin typeface="Cambria" panose="02040503050406030204" pitchFamily="18" charset="0"/>
                <a:ea typeface="Cambria" panose="02040503050406030204" pitchFamily="18" charset="0"/>
                <a:cs typeface="Times New Roman" panose="02020603050405020304" pitchFamily="18" charset="0"/>
              </a:rPr>
              <a:t>);</a:t>
            </a:r>
            <a:endParaRPr lang="pt-BR" dirty="0">
              <a:effectLst/>
              <a:latin typeface="Cambria" panose="02040503050406030204" pitchFamily="18" charset="0"/>
              <a:ea typeface="Cambria" panose="02040503050406030204" pitchFamily="18" charset="0"/>
              <a:cs typeface="Times New Roman" panose="02020603050405020304" pitchFamily="18" charset="0"/>
            </a:endParaRPr>
          </a:p>
          <a:p>
            <a:pPr marL="457200" lvl="0" indent="-457200" algn="just">
              <a:lnSpc>
                <a:spcPct val="107000"/>
              </a:lnSpc>
              <a:spcBef>
                <a:spcPts val="432"/>
              </a:spcBef>
              <a:spcAft>
                <a:spcPts val="600"/>
              </a:spcAft>
              <a:buClr>
                <a:srgbClr val="C00000"/>
              </a:buClr>
              <a:buFont typeface="+mj-lt"/>
              <a:buAutoNum type="alphaLcPeriod" startAt="9"/>
            </a:pPr>
            <a:r>
              <a:rPr lang="pt-BR" b="1" dirty="0">
                <a:effectLst/>
                <a:latin typeface="Cambria" panose="02040503050406030204" pitchFamily="18" charset="0"/>
                <a:ea typeface="Cambria" panose="02040503050406030204" pitchFamily="18" charset="0"/>
                <a:cs typeface="Times New Roman" panose="02020603050405020304" pitchFamily="18" charset="0"/>
              </a:rPr>
              <a:t>Provisão de processo leve contra os “</a:t>
            </a:r>
            <a:r>
              <a:rPr lang="pt-BR" b="1" dirty="0" err="1">
                <a:effectLst/>
                <a:latin typeface="Cambria" panose="02040503050406030204" pitchFamily="18" charset="0"/>
                <a:ea typeface="Cambria" panose="02040503050406030204" pitchFamily="18" charset="0"/>
                <a:cs typeface="Times New Roman" panose="02020603050405020304" pitchFamily="18" charset="0"/>
              </a:rPr>
              <a:t>lapsi</a:t>
            </a:r>
            <a:r>
              <a:rPr lang="pt-BR" b="1" dirty="0">
                <a:effectLst/>
                <a:latin typeface="Cambria" panose="02040503050406030204" pitchFamily="18" charset="0"/>
                <a:ea typeface="Cambria" panose="02040503050406030204" pitchFamily="18" charset="0"/>
                <a:cs typeface="Times New Roman" panose="02020603050405020304" pitchFamily="18" charset="0"/>
              </a:rPr>
              <a:t>” durante a perseguição</a:t>
            </a:r>
            <a:endParaRPr lang="pt-BR" dirty="0">
              <a:effectLst/>
              <a:latin typeface="Cambria" panose="02040503050406030204" pitchFamily="18" charset="0"/>
              <a:ea typeface="Cambria" panose="02040503050406030204" pitchFamily="18" charset="0"/>
              <a:cs typeface="Times New Roman" panose="02020603050405020304" pitchFamily="18" charset="0"/>
            </a:endParaRPr>
          </a:p>
          <a:p>
            <a:pPr marL="457200" lvl="0" indent="-457200" algn="just">
              <a:lnSpc>
                <a:spcPct val="107000"/>
              </a:lnSpc>
              <a:spcBef>
                <a:spcPts val="432"/>
              </a:spcBef>
              <a:spcAft>
                <a:spcPts val="600"/>
              </a:spcAft>
              <a:buClr>
                <a:srgbClr val="C00000"/>
              </a:buClr>
              <a:buFont typeface="+mj-lt"/>
              <a:buAutoNum type="alphaLcPeriod" startAt="9"/>
            </a:pPr>
            <a:r>
              <a:rPr lang="pt-BR" b="1" dirty="0">
                <a:effectLst/>
                <a:latin typeface="Cambria" panose="02040503050406030204" pitchFamily="18" charset="0"/>
                <a:ea typeface="Cambria" panose="02040503050406030204" pitchFamily="18" charset="0"/>
                <a:cs typeface="Times New Roman" panose="02020603050405020304" pitchFamily="18" charset="0"/>
              </a:rPr>
              <a:t>Proibição de remoção de sacerdotes das localidades para as quais foram ordenados;</a:t>
            </a:r>
            <a:endParaRPr lang="pt-BR" dirty="0">
              <a:effectLst/>
              <a:latin typeface="Cambria" panose="02040503050406030204" pitchFamily="18" charset="0"/>
              <a:ea typeface="Cambria" panose="02040503050406030204" pitchFamily="18" charset="0"/>
              <a:cs typeface="Times New Roman" panose="02020603050405020304" pitchFamily="18" charset="0"/>
            </a:endParaRPr>
          </a:p>
          <a:p>
            <a:pPr marL="457200" lvl="0" indent="-457200" algn="just">
              <a:lnSpc>
                <a:spcPct val="107000"/>
              </a:lnSpc>
              <a:spcBef>
                <a:spcPts val="432"/>
              </a:spcBef>
              <a:spcAft>
                <a:spcPts val="600"/>
              </a:spcAft>
              <a:buClr>
                <a:srgbClr val="C00000"/>
              </a:buClr>
              <a:buFont typeface="+mj-lt"/>
              <a:buAutoNum type="alphaLcPeriod" startAt="9"/>
            </a:pPr>
            <a:r>
              <a:rPr lang="pt-BR" b="1" dirty="0">
                <a:effectLst/>
                <a:latin typeface="Cambria" panose="02040503050406030204" pitchFamily="18" charset="0"/>
                <a:ea typeface="Cambria" panose="02040503050406030204" pitchFamily="18" charset="0"/>
                <a:cs typeface="Times New Roman" panose="02020603050405020304" pitchFamily="18" charset="0"/>
              </a:rPr>
              <a:t>Precedência de bispos e presbíteros antes dos diáconos em receber  Eucaristia;</a:t>
            </a:r>
            <a:endParaRPr lang="pt-BR" dirty="0">
              <a:effectLst/>
              <a:latin typeface="Cambria" panose="02040503050406030204" pitchFamily="18" charset="0"/>
              <a:ea typeface="Cambria" panose="02040503050406030204" pitchFamily="18" charset="0"/>
              <a:cs typeface="Times New Roman" panose="02020603050405020304" pitchFamily="18" charset="0"/>
            </a:endParaRPr>
          </a:p>
          <a:p>
            <a:pPr marL="457200" lvl="0" indent="-457200" algn="just">
              <a:lnSpc>
                <a:spcPct val="107000"/>
              </a:lnSpc>
              <a:spcBef>
                <a:spcPts val="432"/>
              </a:spcBef>
              <a:spcAft>
                <a:spcPts val="600"/>
              </a:spcAft>
              <a:buClr>
                <a:srgbClr val="C00000"/>
              </a:buClr>
              <a:buFont typeface="+mj-lt"/>
              <a:buAutoNum type="alphaLcPeriod" startAt="9"/>
            </a:pPr>
            <a:r>
              <a:rPr lang="pt-BR" b="1" dirty="0">
                <a:effectLst/>
                <a:latin typeface="Cambria" panose="02040503050406030204" pitchFamily="18" charset="0"/>
                <a:ea typeface="Cambria" panose="02040503050406030204" pitchFamily="18" charset="0"/>
                <a:cs typeface="Times New Roman" panose="02020603050405020304" pitchFamily="18" charset="0"/>
              </a:rPr>
              <a:t>Declaração de Nulidade do batismo realizado pelos hereges seguidores de Paulo de </a:t>
            </a:r>
            <a:r>
              <a:rPr lang="pt-BR" b="1" dirty="0" err="1">
                <a:effectLst/>
                <a:latin typeface="Cambria" panose="02040503050406030204" pitchFamily="18" charset="0"/>
                <a:ea typeface="Cambria" panose="02040503050406030204" pitchFamily="18" charset="0"/>
                <a:cs typeface="Times New Roman" panose="02020603050405020304" pitchFamily="18" charset="0"/>
              </a:rPr>
              <a:t>Samósata</a:t>
            </a:r>
            <a:r>
              <a:rPr lang="pt-BR" b="1" dirty="0">
                <a:effectLst/>
                <a:latin typeface="Cambria" panose="02040503050406030204" pitchFamily="18" charset="0"/>
                <a:ea typeface="Cambria" panose="02040503050406030204" pitchFamily="18" charset="0"/>
                <a:cs typeface="Times New Roman" panose="02020603050405020304" pitchFamily="18" charset="0"/>
              </a:rPr>
              <a:t>;</a:t>
            </a:r>
            <a:endParaRPr lang="pt-BR" dirty="0">
              <a:effectLst/>
              <a:latin typeface="Cambria" panose="02040503050406030204" pitchFamily="18" charset="0"/>
              <a:ea typeface="Cambria" panose="02040503050406030204" pitchFamily="18" charset="0"/>
              <a:cs typeface="Times New Roman" panose="02020603050405020304" pitchFamily="18" charset="0"/>
            </a:endParaRPr>
          </a:p>
          <a:p>
            <a:pPr marL="457200" lvl="0" indent="-457200" algn="just">
              <a:lnSpc>
                <a:spcPct val="107000"/>
              </a:lnSpc>
              <a:spcBef>
                <a:spcPts val="432"/>
              </a:spcBef>
              <a:spcAft>
                <a:spcPts val="600"/>
              </a:spcAft>
              <a:buClr>
                <a:srgbClr val="C00000"/>
              </a:buClr>
              <a:buFont typeface="+mj-lt"/>
              <a:buAutoNum type="alphaLcPeriod" startAt="9"/>
            </a:pPr>
            <a:r>
              <a:rPr lang="pt-BR" b="1" dirty="0">
                <a:effectLst/>
                <a:latin typeface="Cambria" panose="02040503050406030204" pitchFamily="18" charset="0"/>
                <a:ea typeface="Cambria" panose="02040503050406030204" pitchFamily="18" charset="0"/>
                <a:cs typeface="Times New Roman" panose="02020603050405020304" pitchFamily="18" charset="0"/>
              </a:rPr>
              <a:t>Provisão de dois sínodos provinciais a serem realizados anualmente.</a:t>
            </a:r>
            <a:endParaRPr lang="pt-BR"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1" name="Imagem 10">
            <a:extLst>
              <a:ext uri="{FF2B5EF4-FFF2-40B4-BE49-F238E27FC236}">
                <a16:creationId xmlns:a16="http://schemas.microsoft.com/office/drawing/2014/main" id="{E368ED6B-F38D-C264-365D-945886EB4A0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677" b="89785" l="5167" r="96500">
                        <a14:foregroundMark x1="10500" y1="68548" x2="10500" y2="68548"/>
                        <a14:foregroundMark x1="5333" y1="73387" x2="5333" y2="73387"/>
                        <a14:foregroundMark x1="82500" y1="65054" x2="82500" y2="65054"/>
                        <a14:foregroundMark x1="77500" y1="64516" x2="77500" y2="64516"/>
                        <a14:foregroundMark x1="90000" y1="67204" x2="90000" y2="67204"/>
                        <a14:foregroundMark x1="96500" y1="70430" x2="96500" y2="70430"/>
                        <a14:foregroundMark x1="87167" y1="79570" x2="87167" y2="79570"/>
                        <a14:foregroundMark x1="49500" y1="11290" x2="49500" y2="11290"/>
                        <a14:foregroundMark x1="10000" y1="18817" x2="10000" y2="18817"/>
                        <a14:foregroundMark x1="15167" y1="17473" x2="15167" y2="17473"/>
                        <a14:foregroundMark x1="22333" y1="32527" x2="22333" y2="32527"/>
                        <a14:foregroundMark x1="76167" y1="32527" x2="76167" y2="32527"/>
                        <a14:foregroundMark x1="79000" y1="33065" x2="79000" y2="33065"/>
                        <a14:foregroundMark x1="88333" y1="18011" x2="88333" y2="18011"/>
                      </a14:backgroundRemoval>
                    </a14:imgEffect>
                  </a14:imgLayer>
                </a14:imgProps>
              </a:ext>
            </a:extLst>
          </a:blip>
          <a:srcRect t="42810"/>
          <a:stretch/>
        </p:blipFill>
        <p:spPr>
          <a:xfrm>
            <a:off x="1478267" y="5096292"/>
            <a:ext cx="3215052" cy="1139986"/>
          </a:xfrm>
          <a:prstGeom prst="rect">
            <a:avLst/>
          </a:prstGeom>
        </p:spPr>
      </p:pic>
      <p:pic>
        <p:nvPicPr>
          <p:cNvPr id="12" name="Imagem 11">
            <a:extLst>
              <a:ext uri="{FF2B5EF4-FFF2-40B4-BE49-F238E27FC236}">
                <a16:creationId xmlns:a16="http://schemas.microsoft.com/office/drawing/2014/main" id="{E801C4CD-A5F5-49FA-4EE0-53AC2F6B27C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677" b="89785" l="5167" r="96500">
                        <a14:foregroundMark x1="10500" y1="68548" x2="10500" y2="68548"/>
                        <a14:foregroundMark x1="5333" y1="73387" x2="5333" y2="73387"/>
                        <a14:foregroundMark x1="82500" y1="65054" x2="82500" y2="65054"/>
                        <a14:foregroundMark x1="77500" y1="64516" x2="77500" y2="64516"/>
                        <a14:foregroundMark x1="90000" y1="67204" x2="90000" y2="67204"/>
                        <a14:foregroundMark x1="96500" y1="70430" x2="96500" y2="70430"/>
                        <a14:foregroundMark x1="87167" y1="79570" x2="87167" y2="79570"/>
                        <a14:foregroundMark x1="49500" y1="11290" x2="49500" y2="11290"/>
                        <a14:foregroundMark x1="10000" y1="18817" x2="10000" y2="18817"/>
                        <a14:foregroundMark x1="15167" y1="17473" x2="15167" y2="17473"/>
                        <a14:foregroundMark x1="22333" y1="32527" x2="22333" y2="32527"/>
                        <a14:foregroundMark x1="76167" y1="32527" x2="76167" y2="32527"/>
                        <a14:foregroundMark x1="79000" y1="33065" x2="79000" y2="33065"/>
                        <a14:foregroundMark x1="88333" y1="18011" x2="88333" y2="18011"/>
                      </a14:backgroundRemoval>
                    </a14:imgEffect>
                  </a14:imgLayer>
                </a14:imgProps>
              </a:ext>
            </a:extLst>
          </a:blip>
          <a:srcRect t="42810"/>
          <a:stretch/>
        </p:blipFill>
        <p:spPr>
          <a:xfrm rot="10800000">
            <a:off x="1530455" y="728685"/>
            <a:ext cx="3215052" cy="1139986"/>
          </a:xfrm>
          <a:prstGeom prst="rect">
            <a:avLst/>
          </a:prstGeom>
        </p:spPr>
      </p:pic>
      <p:pic>
        <p:nvPicPr>
          <p:cNvPr id="14" name="Imagem 13">
            <a:extLst>
              <a:ext uri="{FF2B5EF4-FFF2-40B4-BE49-F238E27FC236}">
                <a16:creationId xmlns:a16="http://schemas.microsoft.com/office/drawing/2014/main" id="{DDBDE69B-E787-DBE2-5FFA-4EEDCB44A4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820" y="1778393"/>
            <a:ext cx="4364322" cy="3556922"/>
          </a:xfrm>
          <a:prstGeom prst="rect">
            <a:avLst/>
          </a:prstGeom>
        </p:spPr>
      </p:pic>
    </p:spTree>
    <p:extLst>
      <p:ext uri="{BB962C8B-B14F-4D97-AF65-F5344CB8AC3E}">
        <p14:creationId xmlns:p14="http://schemas.microsoft.com/office/powerpoint/2010/main" val="42715295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27DA9A6E-ED8E-A882-C82D-CF5F9704B6AC}"/>
              </a:ext>
            </a:extLst>
          </p:cNvPr>
          <p:cNvSpPr>
            <a:spLocks noGrp="1"/>
          </p:cNvSpPr>
          <p:nvPr>
            <p:ph type="title" idx="4294967295"/>
          </p:nvPr>
        </p:nvSpPr>
        <p:spPr>
          <a:xfrm>
            <a:off x="1295400" y="766618"/>
            <a:ext cx="9601200" cy="1303337"/>
          </a:xfrm>
        </p:spPr>
        <p:txBody>
          <a:bodyPr>
            <a:normAutofit/>
          </a:bodyPr>
          <a:lstStyle/>
          <a:p>
            <a:r>
              <a:rPr lang="pt-BR" sz="3300" b="1" dirty="0">
                <a:solidFill>
                  <a:srgbClr val="B40000"/>
                </a:solidFill>
              </a:rPr>
              <a:t>3. ATUALIDADE DE NICEIA</a:t>
            </a:r>
          </a:p>
        </p:txBody>
      </p:sp>
      <p:pic>
        <p:nvPicPr>
          <p:cNvPr id="6" name="Imagem 5">
            <a:extLst>
              <a:ext uri="{FF2B5EF4-FFF2-40B4-BE49-F238E27FC236}">
                <a16:creationId xmlns:a16="http://schemas.microsoft.com/office/drawing/2014/main" id="{4482C6C2-D534-0A6D-F477-FE06A24A2E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4125" y="1876425"/>
            <a:ext cx="7143750" cy="4019550"/>
          </a:xfrm>
          <a:prstGeom prst="rect">
            <a:avLst/>
          </a:prstGeom>
        </p:spPr>
      </p:pic>
    </p:spTree>
    <p:extLst>
      <p:ext uri="{BB962C8B-B14F-4D97-AF65-F5344CB8AC3E}">
        <p14:creationId xmlns:p14="http://schemas.microsoft.com/office/powerpoint/2010/main" val="21136407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4EAB16D3-415D-695C-FED0-E21FABAB7D76}"/>
              </a:ext>
            </a:extLst>
          </p:cNvPr>
          <p:cNvSpPr>
            <a:spLocks noGrp="1"/>
          </p:cNvSpPr>
          <p:nvPr>
            <p:ph idx="4294967295"/>
          </p:nvPr>
        </p:nvSpPr>
        <p:spPr>
          <a:xfrm>
            <a:off x="5957455" y="928254"/>
            <a:ext cx="5275118" cy="5001491"/>
          </a:xfrm>
        </p:spPr>
        <p:txBody>
          <a:bodyPr>
            <a:normAutofit fontScale="92500"/>
          </a:bodyPr>
          <a:lstStyle/>
          <a:p>
            <a:pPr indent="228600" algn="just">
              <a:lnSpc>
                <a:spcPct val="107000"/>
              </a:lnSpc>
              <a:spcAft>
                <a:spcPts val="800"/>
              </a:spcAft>
            </a:pPr>
            <a:r>
              <a:rPr lang="pt-BR" sz="1800" dirty="0">
                <a:effectLst/>
                <a:latin typeface="Cambria" panose="02040503050406030204" pitchFamily="18" charset="0"/>
                <a:ea typeface="Cambria" panose="02040503050406030204" pitchFamily="18" charset="0"/>
                <a:cs typeface="Times New Roman" panose="02020603050405020304" pitchFamily="18" charset="0"/>
              </a:rPr>
              <a:t>O 1700º aniversário do Concílio de Niceia está sendo celebrado com eventos acadêmicos, congressos e publicações em diversas partes do mundo. Esses eventos visam aprofundar a compreensão sobre a importância histórica e teológica do concílio, além de analisar seu impacto na cultura e na sociedade. </a:t>
            </a:r>
            <a:r>
              <a:rPr lang="pt-BR" sz="1800" b="1" dirty="0">
                <a:effectLst/>
                <a:latin typeface="Cambria" panose="02040503050406030204" pitchFamily="18" charset="0"/>
                <a:ea typeface="Cambria" panose="02040503050406030204" pitchFamily="18" charset="0"/>
                <a:cs typeface="Times New Roman" panose="02020603050405020304" pitchFamily="18" charset="0"/>
              </a:rPr>
              <a:t>O Concílio de Niceia continua sendo um marco fundamental para o cristianismo, influenciando a doutrina, a liturgia e a organização da Igreja até os dias de hoje.</a:t>
            </a:r>
          </a:p>
          <a:p>
            <a:pPr indent="228600" algn="just">
              <a:lnSpc>
                <a:spcPct val="107000"/>
              </a:lnSpc>
              <a:spcAft>
                <a:spcPts val="800"/>
              </a:spcAft>
            </a:pPr>
            <a:r>
              <a:rPr lang="pt-BR" sz="1800" dirty="0">
                <a:effectLst/>
                <a:latin typeface="Cambria" panose="02040503050406030204" pitchFamily="18" charset="0"/>
                <a:ea typeface="Cambria" panose="02040503050406030204" pitchFamily="18" charset="0"/>
                <a:cs typeface="Times New Roman" panose="02020603050405020304" pitchFamily="18" charset="0"/>
              </a:rPr>
              <a:t>O primeiro Concílio Ecumênico da história desempenhou um </a:t>
            </a:r>
            <a:r>
              <a:rPr lang="pt-BR" sz="1800" b="1" dirty="0">
                <a:effectLst/>
                <a:latin typeface="Cambria" panose="02040503050406030204" pitchFamily="18" charset="0"/>
                <a:ea typeface="Cambria" panose="02040503050406030204" pitchFamily="18" charset="0"/>
                <a:cs typeface="Times New Roman" panose="02020603050405020304" pitchFamily="18" charset="0"/>
              </a:rPr>
              <a:t>papel fundamental na formação da identidade e na configuração do mundo ocidental.</a:t>
            </a:r>
            <a:r>
              <a:rPr lang="pt-BR" sz="1800" dirty="0">
                <a:effectLst/>
                <a:latin typeface="Cambria" panose="02040503050406030204" pitchFamily="18" charset="0"/>
                <a:ea typeface="Cambria" panose="02040503050406030204" pitchFamily="18" charset="0"/>
                <a:cs typeface="Times New Roman" panose="02020603050405020304" pitchFamily="18" charset="0"/>
              </a:rPr>
              <a:t> Sua influência estendeu-se ao pensamento teológico e filosófico, bem como às artes, à política, ao direito e à cultura, no Oriente e Ocidente cristãos. </a:t>
            </a:r>
            <a:endParaRPr lang="pt-BR" sz="18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8" name="Imagem 7">
            <a:extLst>
              <a:ext uri="{FF2B5EF4-FFF2-40B4-BE49-F238E27FC236}">
                <a16:creationId xmlns:a16="http://schemas.microsoft.com/office/drawing/2014/main" id="{CDCF5027-318C-729A-C31C-22C4E3B388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882" y="1537188"/>
            <a:ext cx="5136573" cy="3487733"/>
          </a:xfrm>
          <a:prstGeom prst="rect">
            <a:avLst/>
          </a:prstGeom>
        </p:spPr>
      </p:pic>
    </p:spTree>
    <p:extLst>
      <p:ext uri="{BB962C8B-B14F-4D97-AF65-F5344CB8AC3E}">
        <p14:creationId xmlns:p14="http://schemas.microsoft.com/office/powerpoint/2010/main" val="37597682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21C7DB98-882E-9979-7C5A-2301DAAF29B7}"/>
              </a:ext>
            </a:extLst>
          </p:cNvPr>
          <p:cNvSpPr>
            <a:spLocks noGrp="1"/>
          </p:cNvSpPr>
          <p:nvPr>
            <p:ph idx="4294967295"/>
          </p:nvPr>
        </p:nvSpPr>
        <p:spPr>
          <a:xfrm>
            <a:off x="3113582" y="1770063"/>
            <a:ext cx="6206837" cy="4318646"/>
          </a:xfrm>
          <a:ln>
            <a:solidFill>
              <a:schemeClr val="tx1"/>
            </a:solidFill>
            <a:prstDash val="lgDashDot"/>
          </a:ln>
        </p:spPr>
        <p:txBody>
          <a:bodyPr>
            <a:noAutofit/>
          </a:bodyPr>
          <a:lstStyle/>
          <a:p>
            <a:pPr algn="just"/>
            <a:r>
              <a:rPr lang="pt-BR" sz="2000" dirty="0">
                <a:effectLst/>
                <a:latin typeface="Cambria" panose="02040503050406030204" pitchFamily="18" charset="0"/>
                <a:ea typeface="Cambria" panose="02040503050406030204" pitchFamily="18" charset="0"/>
                <a:cs typeface="Times New Roman" panose="02020603050405020304" pitchFamily="18" charset="0"/>
              </a:rPr>
              <a:t>Niceia é um apelo incisivo a vivermos a nossa fé no seguimento de Cristo, morto e ressuscitado. Seguir o </a:t>
            </a:r>
            <a:r>
              <a:rPr lang="pt-BR" sz="2000" b="1" dirty="0">
                <a:effectLst/>
                <a:latin typeface="Cambria" panose="02040503050406030204" pitchFamily="18" charset="0"/>
                <a:ea typeface="Cambria" panose="02040503050406030204" pitchFamily="18" charset="0"/>
                <a:cs typeface="Times New Roman" panose="02020603050405020304" pitchFamily="18" charset="0"/>
              </a:rPr>
              <a:t>Cristo da Cruz</a:t>
            </a:r>
            <a:r>
              <a:rPr lang="pt-BR" sz="2000" dirty="0">
                <a:effectLst/>
                <a:latin typeface="Cambria" panose="02040503050406030204" pitchFamily="18" charset="0"/>
                <a:ea typeface="Cambria" panose="02040503050406030204" pitchFamily="18" charset="0"/>
                <a:cs typeface="Times New Roman" panose="02020603050405020304" pitchFamily="18" charset="0"/>
              </a:rPr>
              <a:t>, o qual não tem nem graça e nem beleza para atrair os nossos olhares; e seguir o </a:t>
            </a:r>
            <a:r>
              <a:rPr lang="pt-BR" sz="2000" b="1" dirty="0">
                <a:effectLst/>
                <a:latin typeface="Cambria" panose="02040503050406030204" pitchFamily="18" charset="0"/>
                <a:ea typeface="Cambria" panose="02040503050406030204" pitchFamily="18" charset="0"/>
                <a:cs typeface="Times New Roman" panose="02020603050405020304" pitchFamily="18" charset="0"/>
              </a:rPr>
              <a:t>Cristo glorioso</a:t>
            </a:r>
            <a:r>
              <a:rPr lang="pt-BR" sz="2000" dirty="0">
                <a:effectLst/>
                <a:latin typeface="Cambria" panose="02040503050406030204" pitchFamily="18" charset="0"/>
                <a:ea typeface="Cambria" panose="02040503050406030204" pitchFamily="18" charset="0"/>
                <a:cs typeface="Times New Roman" panose="02020603050405020304" pitchFamily="18" charset="0"/>
              </a:rPr>
              <a:t>, o qual dá sentido pleno à nossa vida.</a:t>
            </a:r>
            <a:r>
              <a:rPr lang="pt-BR" sz="2000" b="1" dirty="0">
                <a:effectLst/>
                <a:latin typeface="Cambria" panose="02040503050406030204" pitchFamily="18" charset="0"/>
                <a:ea typeface="Cambria" panose="02040503050406030204" pitchFamily="18" charset="0"/>
                <a:cs typeface="Times New Roman" panose="02020603050405020304" pitchFamily="18" charset="0"/>
              </a:rPr>
              <a:t> </a:t>
            </a:r>
          </a:p>
          <a:p>
            <a:pPr algn="just"/>
            <a:r>
              <a:rPr lang="pt-BR" sz="2000" dirty="0">
                <a:effectLst/>
                <a:latin typeface="Cambria" panose="02040503050406030204" pitchFamily="18" charset="0"/>
                <a:ea typeface="Cambria" panose="02040503050406030204" pitchFamily="18" charset="0"/>
                <a:cs typeface="Times New Roman" panose="02020603050405020304" pitchFamily="18" charset="0"/>
              </a:rPr>
              <a:t>Manter a fé de Niceia significa confessar hoje e sempre esse Cristo total, verdadeiramente Deus e verdadeiramente homem. Somente numa </a:t>
            </a:r>
            <a:r>
              <a:rPr lang="pt-BR" sz="2000" b="1" dirty="0">
                <a:effectLst/>
                <a:latin typeface="Cambria" panose="02040503050406030204" pitchFamily="18" charset="0"/>
                <a:ea typeface="Cambria" panose="02040503050406030204" pitchFamily="18" charset="0"/>
                <a:cs typeface="Times New Roman" panose="02020603050405020304" pitchFamily="18" charset="0"/>
              </a:rPr>
              <a:t>espiritualidade encarnada</a:t>
            </a:r>
            <a:r>
              <a:rPr lang="pt-BR" sz="2000" dirty="0">
                <a:effectLst/>
                <a:latin typeface="Cambria" panose="02040503050406030204" pitchFamily="18" charset="0"/>
                <a:ea typeface="Cambria" panose="02040503050406030204" pitchFamily="18" charset="0"/>
                <a:cs typeface="Times New Roman" panose="02020603050405020304" pitchFamily="18" charset="0"/>
              </a:rPr>
              <a:t> que olha para o céu e olha, ao mesmo tempo, para a terra podemos ser realmente seguidores daquele o qual Pedro disse: “Tu tens palavras de vida eterna”. </a:t>
            </a:r>
          </a:p>
          <a:p>
            <a:pPr algn="just"/>
            <a:endParaRPr lang="pt-BR" sz="2000" dirty="0">
              <a:solidFill>
                <a:schemeClr val="tx1"/>
              </a:solidFill>
              <a:latin typeface="Cambria" panose="02040503050406030204" pitchFamily="18" charset="0"/>
              <a:ea typeface="Cambria" panose="02040503050406030204" pitchFamily="18" charset="0"/>
            </a:endParaRPr>
          </a:p>
        </p:txBody>
      </p:sp>
      <p:sp>
        <p:nvSpPr>
          <p:cNvPr id="6" name="Espaço Reservado para Conteúdo 2">
            <a:extLst>
              <a:ext uri="{FF2B5EF4-FFF2-40B4-BE49-F238E27FC236}">
                <a16:creationId xmlns:a16="http://schemas.microsoft.com/office/drawing/2014/main" id="{34FBBF8A-01D1-D74B-214E-A1CB9C389B66}"/>
              </a:ext>
            </a:extLst>
          </p:cNvPr>
          <p:cNvSpPr txBox="1">
            <a:spLocks/>
          </p:cNvSpPr>
          <p:nvPr/>
        </p:nvSpPr>
        <p:spPr>
          <a:xfrm>
            <a:off x="1149927" y="769292"/>
            <a:ext cx="9669360" cy="873978"/>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None/>
            </a:pPr>
            <a:r>
              <a:rPr lang="pt-BR" sz="2800" b="1" dirty="0">
                <a:solidFill>
                  <a:srgbClr val="B40000"/>
                </a:solidFill>
              </a:rPr>
              <a:t>3.1 – Niceia nos convida a uma profissão de fé no Cristo total: Deus e homem.</a:t>
            </a:r>
          </a:p>
        </p:txBody>
      </p:sp>
      <p:pic>
        <p:nvPicPr>
          <p:cNvPr id="4" name="Imagem 3">
            <a:extLst>
              <a:ext uri="{FF2B5EF4-FFF2-40B4-BE49-F238E27FC236}">
                <a16:creationId xmlns:a16="http://schemas.microsoft.com/office/drawing/2014/main" id="{68C7B6FA-5EA0-C26F-A5F5-3B44373A9EEA}"/>
              </a:ext>
            </a:extLst>
          </p:cNvPr>
          <p:cNvPicPr>
            <a:picLocks noChangeAspect="1"/>
          </p:cNvPicPr>
          <p:nvPr/>
        </p:nvPicPr>
        <p:blipFill rotWithShape="1">
          <a:blip r:embed="rId3">
            <a:extLst>
              <a:ext uri="{28A0092B-C50C-407E-A947-70E740481C1C}">
                <a14:useLocalDpi xmlns:a14="http://schemas.microsoft.com/office/drawing/2010/main" val="0"/>
              </a:ext>
            </a:extLst>
          </a:blip>
          <a:srcRect l="5374" t="3500" r="5622" b="4017"/>
          <a:stretch/>
        </p:blipFill>
        <p:spPr>
          <a:xfrm>
            <a:off x="796182" y="1770062"/>
            <a:ext cx="2230582" cy="2958457"/>
          </a:xfrm>
          <a:prstGeom prst="rect">
            <a:avLst/>
          </a:prstGeom>
        </p:spPr>
      </p:pic>
      <p:pic>
        <p:nvPicPr>
          <p:cNvPr id="8" name="Imagem 7">
            <a:extLst>
              <a:ext uri="{FF2B5EF4-FFF2-40B4-BE49-F238E27FC236}">
                <a16:creationId xmlns:a16="http://schemas.microsoft.com/office/drawing/2014/main" id="{6F788367-E9BD-18E3-96F4-4BF2E84518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7237" y="3237083"/>
            <a:ext cx="1988581" cy="2982872"/>
          </a:xfrm>
          <a:prstGeom prst="rect">
            <a:avLst/>
          </a:prstGeom>
        </p:spPr>
      </p:pic>
    </p:spTree>
    <p:extLst>
      <p:ext uri="{BB962C8B-B14F-4D97-AF65-F5344CB8AC3E}">
        <p14:creationId xmlns:p14="http://schemas.microsoft.com/office/powerpoint/2010/main" val="11581995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50385F13-102A-5A7A-93A1-26B639A7CDD5}"/>
              </a:ext>
            </a:extLst>
          </p:cNvPr>
          <p:cNvPicPr>
            <a:picLocks noChangeAspect="1"/>
          </p:cNvPicPr>
          <p:nvPr/>
        </p:nvPicPr>
        <p:blipFill>
          <a:blip r:embed="rId3"/>
          <a:stretch>
            <a:fillRect/>
          </a:stretch>
        </p:blipFill>
        <p:spPr>
          <a:xfrm>
            <a:off x="1014722" y="2468871"/>
            <a:ext cx="2025072" cy="1920258"/>
          </a:xfrm>
          <a:prstGeom prst="ellipse">
            <a:avLst/>
          </a:prstGeom>
          <a:ln w="12700" cap="rnd">
            <a:solidFill>
              <a:schemeClr val="tx1"/>
            </a:solidFill>
            <a:prstDash val="lgDashDot"/>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CaixaDeTexto 3">
            <a:extLst>
              <a:ext uri="{FF2B5EF4-FFF2-40B4-BE49-F238E27FC236}">
                <a16:creationId xmlns:a16="http://schemas.microsoft.com/office/drawing/2014/main" id="{53F205C4-D156-3875-49A2-D9324F3C8EE5}"/>
              </a:ext>
            </a:extLst>
          </p:cNvPr>
          <p:cNvSpPr txBox="1"/>
          <p:nvPr/>
        </p:nvSpPr>
        <p:spPr>
          <a:xfrm>
            <a:off x="3246783" y="967409"/>
            <a:ext cx="7638210" cy="2246769"/>
          </a:xfrm>
          <a:prstGeom prst="rect">
            <a:avLst/>
          </a:prstGeom>
          <a:noFill/>
          <a:ln>
            <a:solidFill>
              <a:schemeClr val="tx1"/>
            </a:solidFill>
            <a:prstDash val="lgDash"/>
          </a:ln>
        </p:spPr>
        <p:txBody>
          <a:bodyPr wrap="square">
            <a:spAutoFit/>
          </a:bodyPr>
          <a:lstStyle/>
          <a:p>
            <a:pPr algn="just"/>
            <a:r>
              <a:rPr lang="pt-BR" sz="2000" dirty="0">
                <a:solidFill>
                  <a:srgbClr val="B40000"/>
                </a:solidFill>
                <a:effectLst/>
                <a:latin typeface="Cambria" panose="02040503050406030204" pitchFamily="18" charset="0"/>
                <a:ea typeface="Cambria" panose="02040503050406030204" pitchFamily="18" charset="0"/>
                <a:cs typeface="Times New Roman" panose="02020603050405020304" pitchFamily="18" charset="0"/>
              </a:rPr>
              <a:t>Quantas vezes o Papa Francisco falou do perigo se um </a:t>
            </a:r>
            <a:r>
              <a:rPr lang="pt-BR" sz="2000" b="1" dirty="0">
                <a:solidFill>
                  <a:srgbClr val="B40000"/>
                </a:solidFill>
                <a:effectLst/>
                <a:latin typeface="Cambria" panose="02040503050406030204" pitchFamily="18" charset="0"/>
                <a:ea typeface="Cambria" panose="02040503050406030204" pitchFamily="18" charset="0"/>
                <a:cs typeface="Times New Roman" panose="02020603050405020304" pitchFamily="18" charset="0"/>
              </a:rPr>
              <a:t>“mundanismo espiritual”</a:t>
            </a:r>
            <a:r>
              <a:rPr lang="pt-BR" sz="2000" dirty="0">
                <a:solidFill>
                  <a:srgbClr val="B40000"/>
                </a:solidFill>
                <a:effectLst/>
                <a:latin typeface="Cambria" panose="02040503050406030204" pitchFamily="18" charset="0"/>
                <a:ea typeface="Cambria" panose="02040503050406030204" pitchFamily="18" charset="0"/>
                <a:cs typeface="Times New Roman" panose="02020603050405020304" pitchFamily="18" charset="0"/>
              </a:rPr>
              <a:t>, uma forma insidiosa de espiritualidade que mascara a busca pela glória humana e pelo conforto pessoal sob o verniz da espiritualidade</a:t>
            </a:r>
            <a:r>
              <a:rPr lang="pt-BR" sz="2000" dirty="0">
                <a:solidFill>
                  <a:srgbClr val="B40000"/>
                </a:solidFill>
                <a:latin typeface="Cambria" panose="02040503050406030204" pitchFamily="18" charset="0"/>
                <a:ea typeface="Cambria" panose="02040503050406030204" pitchFamily="18" charset="0"/>
                <a:cs typeface="Times New Roman" panose="02020603050405020304" pitchFamily="18" charset="0"/>
              </a:rPr>
              <a:t>. É</a:t>
            </a:r>
            <a:r>
              <a:rPr lang="pt-BR" sz="2000" dirty="0">
                <a:solidFill>
                  <a:srgbClr val="B40000"/>
                </a:solidFill>
                <a:effectLst/>
                <a:latin typeface="Cambria" panose="02040503050406030204" pitchFamily="18" charset="0"/>
                <a:ea typeface="Cambria" panose="02040503050406030204" pitchFamily="18" charset="0"/>
                <a:cs typeface="Times New Roman" panose="02020603050405020304" pitchFamily="18" charset="0"/>
              </a:rPr>
              <a:t> aquela vida religiosa, aparentemente piedosa, que se esconde detrás das aparências de religiosidade e até mesmo de amor à Igreja, e busca, em vez da glória de Deus a glória humana e o bem-estar pessoal. </a:t>
            </a:r>
            <a:endParaRPr lang="pt-BR" sz="2000" dirty="0">
              <a:solidFill>
                <a:srgbClr val="B40000"/>
              </a:solidFill>
            </a:endParaRPr>
          </a:p>
        </p:txBody>
      </p:sp>
      <p:sp>
        <p:nvSpPr>
          <p:cNvPr id="6" name="CaixaDeTexto 5">
            <a:extLst>
              <a:ext uri="{FF2B5EF4-FFF2-40B4-BE49-F238E27FC236}">
                <a16:creationId xmlns:a16="http://schemas.microsoft.com/office/drawing/2014/main" id="{2C677F81-CC54-76B8-7355-82C27D4DCC43}"/>
              </a:ext>
            </a:extLst>
          </p:cNvPr>
          <p:cNvSpPr txBox="1"/>
          <p:nvPr/>
        </p:nvSpPr>
        <p:spPr>
          <a:xfrm>
            <a:off x="3039794" y="4005228"/>
            <a:ext cx="8137484" cy="1631216"/>
          </a:xfrm>
          <a:prstGeom prst="rect">
            <a:avLst/>
          </a:prstGeom>
          <a:noFill/>
          <a:ln>
            <a:solidFill>
              <a:schemeClr val="tx1"/>
            </a:solidFill>
            <a:prstDash val="lgDash"/>
          </a:ln>
        </p:spPr>
        <p:txBody>
          <a:bodyPr wrap="square">
            <a:spAutoFit/>
          </a:bodyPr>
          <a:lstStyle/>
          <a:p>
            <a:pPr algn="just"/>
            <a:r>
              <a:rPr lang="pt-BR" sz="20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O Papa fala ainda do perigo de sermos “</a:t>
            </a:r>
            <a:r>
              <a:rPr lang="pt-BR" sz="2000" b="1"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comerciantes do espírito</a:t>
            </a:r>
            <a:r>
              <a:rPr lang="pt-BR" sz="20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pensando e agindo segundo a lógica do mundo. Deus nos livre de um mundanismo espiritual, que é o </a:t>
            </a:r>
            <a:r>
              <a:rPr lang="pt-BR" sz="2000" b="1"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paganismo disfarçado com vestes eclesiásticas</a:t>
            </a:r>
            <a:r>
              <a:rPr lang="pt-BR" sz="2000"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elevando-nos a agir não por amor do Evangelho, mas por poder, vaidade e modismo.</a:t>
            </a:r>
          </a:p>
        </p:txBody>
      </p:sp>
    </p:spTree>
    <p:extLst>
      <p:ext uri="{BB962C8B-B14F-4D97-AF65-F5344CB8AC3E}">
        <p14:creationId xmlns:p14="http://schemas.microsoft.com/office/powerpoint/2010/main" val="37238965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21C7DB98-882E-9979-7C5A-2301DAAF29B7}"/>
              </a:ext>
            </a:extLst>
          </p:cNvPr>
          <p:cNvSpPr>
            <a:spLocks noGrp="1"/>
          </p:cNvSpPr>
          <p:nvPr>
            <p:ph idx="4294967295"/>
          </p:nvPr>
        </p:nvSpPr>
        <p:spPr>
          <a:xfrm>
            <a:off x="914182" y="1497496"/>
            <a:ext cx="10209009" cy="4591212"/>
          </a:xfrm>
        </p:spPr>
        <p:txBody>
          <a:bodyPr>
            <a:noAutofit/>
          </a:bodyPr>
          <a:lstStyle/>
          <a:p>
            <a:pPr algn="just"/>
            <a:r>
              <a:rPr lang="pt-BR"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Para compreender plenamente o nosso mundo atual, é essencial revisitar nossas raízes históricas. </a:t>
            </a:r>
            <a:r>
              <a:rPr lang="pt-BR"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Mais do que um debate doutrinal</a:t>
            </a:r>
            <a:r>
              <a:rPr lang="pt-BR"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o Concílio de </a:t>
            </a:r>
            <a:r>
              <a:rPr lang="pt-BR"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Niceia foi uma resposta pastoral e teológica aos desafios da unidade da fé de então</a:t>
            </a:r>
            <a:r>
              <a:rPr lang="pt-BR"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p>
          <a:p>
            <a:pPr algn="just"/>
            <a:r>
              <a:rPr lang="pt-BR"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Niceia é o modelo e o apelo para que firmemos</a:t>
            </a:r>
            <a:r>
              <a:rPr lang="pt-BR"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também hoje, em tempos de </a:t>
            </a:r>
            <a:r>
              <a:rPr lang="pt-BR"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polarizações,</a:t>
            </a:r>
            <a:r>
              <a:rPr lang="pt-BR"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o empenho de </a:t>
            </a:r>
            <a:r>
              <a:rPr lang="pt-BR"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trilhar sempre o caminho do diálogo. </a:t>
            </a:r>
            <a:endParaRPr lang="pt-BR"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pt-BR"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Ele é o itinerário para a unidade e a catolicidade da Igreja</a:t>
            </a:r>
            <a:r>
              <a:rPr lang="pt-BR"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para a construção da paz. Quantos de nós hoje </a:t>
            </a:r>
            <a:r>
              <a:rPr lang="pt-BR"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confessamos que Cristo e o Pai são uma só coisa e vivemos tão divididos,</a:t>
            </a:r>
            <a:r>
              <a:rPr lang="pt-BR"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fechados em </a:t>
            </a:r>
            <a:r>
              <a:rPr lang="pt-BR"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grupos sectários, fundamentalistas.</a:t>
            </a:r>
            <a:endParaRPr lang="pt-BR" b="1" dirty="0">
              <a:solidFill>
                <a:schemeClr val="tx1"/>
              </a:solidFill>
              <a:latin typeface="Cambria" panose="02040503050406030204" pitchFamily="18" charset="0"/>
              <a:ea typeface="Cambria" panose="02040503050406030204" pitchFamily="18" charset="0"/>
            </a:endParaRPr>
          </a:p>
        </p:txBody>
      </p:sp>
      <p:sp>
        <p:nvSpPr>
          <p:cNvPr id="6" name="Espaço Reservado para Conteúdo 2">
            <a:extLst>
              <a:ext uri="{FF2B5EF4-FFF2-40B4-BE49-F238E27FC236}">
                <a16:creationId xmlns:a16="http://schemas.microsoft.com/office/drawing/2014/main" id="{34FBBF8A-01D1-D74B-214E-A1CB9C389B66}"/>
              </a:ext>
            </a:extLst>
          </p:cNvPr>
          <p:cNvSpPr txBox="1">
            <a:spLocks/>
          </p:cNvSpPr>
          <p:nvPr/>
        </p:nvSpPr>
        <p:spPr>
          <a:xfrm>
            <a:off x="1218087" y="769292"/>
            <a:ext cx="9601200" cy="728204"/>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None/>
            </a:pPr>
            <a:r>
              <a:rPr lang="pt-BR" sz="3600" b="1" dirty="0">
                <a:solidFill>
                  <a:srgbClr val="B40000"/>
                </a:solidFill>
              </a:rPr>
              <a:t>3.2 – Apelo permanente à unidade e à comunhão</a:t>
            </a:r>
          </a:p>
        </p:txBody>
      </p:sp>
    </p:spTree>
    <p:extLst>
      <p:ext uri="{BB962C8B-B14F-4D97-AF65-F5344CB8AC3E}">
        <p14:creationId xmlns:p14="http://schemas.microsoft.com/office/powerpoint/2010/main" val="22824358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762B4E43-34A9-42ED-766B-76B6033AF0BE}"/>
              </a:ext>
            </a:extLst>
          </p:cNvPr>
          <p:cNvSpPr txBox="1"/>
          <p:nvPr/>
        </p:nvSpPr>
        <p:spPr>
          <a:xfrm>
            <a:off x="695473" y="908243"/>
            <a:ext cx="6761017" cy="2862322"/>
          </a:xfrm>
          <a:prstGeom prst="rect">
            <a:avLst/>
          </a:prstGeom>
          <a:noFill/>
        </p:spPr>
        <p:txBody>
          <a:bodyPr wrap="square">
            <a:spAutoFit/>
          </a:bodyPr>
          <a:lstStyle/>
          <a:p>
            <a:pPr marL="285750" indent="-285750" algn="just">
              <a:buClr>
                <a:srgbClr val="B40000"/>
              </a:buClr>
              <a:buFont typeface="Arial" panose="020B0604020202020204" pitchFamily="34" charset="0"/>
              <a:buChar char="•"/>
            </a:pPr>
            <a:r>
              <a:rPr lang="pt-BR" sz="1800" dirty="0">
                <a:effectLst/>
                <a:latin typeface="Cambria" panose="02040503050406030204" pitchFamily="18" charset="0"/>
                <a:ea typeface="Cambria" panose="02040503050406030204" pitchFamily="18" charset="0"/>
                <a:cs typeface="Times New Roman" panose="02020603050405020304" pitchFamily="18" charset="0"/>
              </a:rPr>
              <a:t>Quantas vezes </a:t>
            </a:r>
            <a:r>
              <a:rPr lang="pt-BR" sz="1800" b="1" dirty="0">
                <a:effectLst/>
                <a:latin typeface="Cambria" panose="02040503050406030204" pitchFamily="18" charset="0"/>
                <a:ea typeface="Cambria" panose="02040503050406030204" pitchFamily="18" charset="0"/>
                <a:cs typeface="Times New Roman" panose="02020603050405020304" pitchFamily="18" charset="0"/>
              </a:rPr>
              <a:t>jogamos a fé cristológica de Niceia na lixeira com nossas crenças e práticas religiosas reducionistas</a:t>
            </a:r>
            <a:r>
              <a:rPr lang="pt-BR" sz="1800" dirty="0">
                <a:effectLst/>
                <a:latin typeface="Cambria" panose="02040503050406030204" pitchFamily="18" charset="0"/>
                <a:ea typeface="Cambria" panose="02040503050406030204" pitchFamily="18" charset="0"/>
                <a:cs typeface="Times New Roman" panose="02020603050405020304" pitchFamily="18" charset="0"/>
              </a:rPr>
              <a:t>; construindo um Deus à nossa imagem e semelhança.</a:t>
            </a:r>
          </a:p>
          <a:p>
            <a:pPr marL="285750" indent="-285750" algn="just">
              <a:buClr>
                <a:srgbClr val="B40000"/>
              </a:buClr>
              <a:buFont typeface="Arial" panose="020B0604020202020204" pitchFamily="34" charset="0"/>
              <a:buChar char="•"/>
            </a:pPr>
            <a:r>
              <a:rPr lang="pt-BR" sz="1800" dirty="0">
                <a:effectLst/>
                <a:latin typeface="Cambria" panose="02040503050406030204" pitchFamily="18" charset="0"/>
                <a:ea typeface="Cambria" panose="02040503050406030204" pitchFamily="18" charset="0"/>
                <a:cs typeface="Times New Roman" panose="02020603050405020304" pitchFamily="18" charset="0"/>
              </a:rPr>
              <a:t>Quantos grupos querem um Deus e uma Igreja à sua própria imagem e semelhança; quantas pertenças parciais e reducionistas.</a:t>
            </a:r>
          </a:p>
          <a:p>
            <a:pPr marL="285750" indent="-285750" algn="just">
              <a:buClr>
                <a:srgbClr val="B40000"/>
              </a:buClr>
              <a:buFont typeface="Arial" panose="020B0604020202020204" pitchFamily="34" charset="0"/>
              <a:buChar char="•"/>
            </a:pPr>
            <a:r>
              <a:rPr lang="pt-BR" sz="1800" b="1" dirty="0">
                <a:effectLst/>
                <a:latin typeface="Cambria" panose="02040503050406030204" pitchFamily="18" charset="0"/>
                <a:ea typeface="Cambria" panose="02040503050406030204" pitchFamily="18" charset="0"/>
                <a:cs typeface="Times New Roman" panose="02020603050405020304" pitchFamily="18" charset="0"/>
              </a:rPr>
              <a:t>Temos medo de nos comprometer com a humanidade de Cristo</a:t>
            </a:r>
            <a:r>
              <a:rPr lang="pt-BR" sz="1800" dirty="0">
                <a:effectLst/>
                <a:latin typeface="Cambria" panose="02040503050406030204" pitchFamily="18" charset="0"/>
                <a:ea typeface="Cambria" panose="02040503050406030204" pitchFamily="18" charset="0"/>
                <a:cs typeface="Times New Roman" panose="02020603050405020304" pitchFamily="18" charset="0"/>
              </a:rPr>
              <a:t>, a ponto de não queremos tocar na sua carne sofredora nos pobres e excluídos da sociedade</a:t>
            </a:r>
            <a:r>
              <a:rPr lang="pt-BR" sz="1800" b="1" dirty="0">
                <a:effectLst/>
                <a:latin typeface="Cambria" panose="02040503050406030204" pitchFamily="18" charset="0"/>
                <a:ea typeface="Cambria" panose="02040503050406030204" pitchFamily="18" charset="0"/>
                <a:cs typeface="Times New Roman" panose="02020603050405020304" pitchFamily="18" charset="0"/>
              </a:rPr>
              <a:t>.</a:t>
            </a:r>
            <a:endParaRPr lang="pt-BR" dirty="0">
              <a:latin typeface="Cambria" panose="02040503050406030204" pitchFamily="18" charset="0"/>
              <a:ea typeface="Cambria" panose="02040503050406030204" pitchFamily="18" charset="0"/>
            </a:endParaRPr>
          </a:p>
          <a:p>
            <a:pPr marL="285750" indent="-285750" algn="just">
              <a:buClr>
                <a:srgbClr val="B40000"/>
              </a:buClr>
              <a:buFont typeface="Arial" panose="020B0604020202020204" pitchFamily="34" charset="0"/>
              <a:buChar char="•"/>
            </a:pPr>
            <a:endParaRPr lang="pt-BR" sz="18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8" name="Imagem 7">
            <a:extLst>
              <a:ext uri="{FF2B5EF4-FFF2-40B4-BE49-F238E27FC236}">
                <a16:creationId xmlns:a16="http://schemas.microsoft.com/office/drawing/2014/main" id="{CC6D661A-7715-BAEE-860A-094D83734DBF}"/>
              </a:ext>
            </a:extLst>
          </p:cNvPr>
          <p:cNvPicPr>
            <a:picLocks noChangeAspect="1"/>
          </p:cNvPicPr>
          <p:nvPr/>
        </p:nvPicPr>
        <p:blipFill>
          <a:blip r:embed="rId3"/>
          <a:stretch>
            <a:fillRect/>
          </a:stretch>
        </p:blipFill>
        <p:spPr>
          <a:xfrm>
            <a:off x="829358" y="4048801"/>
            <a:ext cx="1778818" cy="1686750"/>
          </a:xfrm>
          <a:prstGeom prst="ellipse">
            <a:avLst/>
          </a:prstGeom>
          <a:ln w="12700" cap="rnd">
            <a:solidFill>
              <a:schemeClr val="tx1"/>
            </a:solidFill>
            <a:prstDash val="lgDashDot"/>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CaixaDeTexto 9">
            <a:extLst>
              <a:ext uri="{FF2B5EF4-FFF2-40B4-BE49-F238E27FC236}">
                <a16:creationId xmlns:a16="http://schemas.microsoft.com/office/drawing/2014/main" id="{9BD09710-F585-107D-D16F-10CA77A95E30}"/>
              </a:ext>
            </a:extLst>
          </p:cNvPr>
          <p:cNvSpPr txBox="1"/>
          <p:nvPr/>
        </p:nvSpPr>
        <p:spPr>
          <a:xfrm>
            <a:off x="2974497" y="4048801"/>
            <a:ext cx="8349974" cy="630942"/>
          </a:xfrm>
          <a:prstGeom prst="rect">
            <a:avLst/>
          </a:prstGeom>
          <a:noFill/>
          <a:ln>
            <a:solidFill>
              <a:schemeClr val="tx1"/>
            </a:solidFill>
            <a:prstDash val="lgDash"/>
          </a:ln>
        </p:spPr>
        <p:txBody>
          <a:bodyPr wrap="square">
            <a:spAutoFit/>
          </a:bodyPr>
          <a:lstStyle/>
          <a:p>
            <a:r>
              <a:rPr lang="pt-BR" sz="1750" b="1" dirty="0">
                <a:effectLst/>
                <a:latin typeface="Cambria" panose="02040503050406030204" pitchFamily="18" charset="0"/>
                <a:ea typeface="Cambria" panose="02040503050406030204" pitchFamily="18" charset="0"/>
                <a:cs typeface="Times New Roman" panose="02020603050405020304" pitchFamily="18" charset="0"/>
              </a:rPr>
              <a:t>Papa Francisco</a:t>
            </a:r>
            <a:r>
              <a:rPr lang="pt-BR" sz="1750" dirty="0">
                <a:effectLst/>
                <a:latin typeface="Cambria" panose="02040503050406030204" pitchFamily="18" charset="0"/>
                <a:ea typeface="Cambria" panose="02040503050406030204" pitchFamily="18" charset="0"/>
                <a:cs typeface="Times New Roman" panose="02020603050405020304" pitchFamily="18" charset="0"/>
              </a:rPr>
              <a:t>, ao falar dos </a:t>
            </a:r>
            <a:r>
              <a:rPr lang="pt-BR" sz="1750" u="sng" dirty="0">
                <a:effectLst/>
                <a:latin typeface="Cambria" panose="02040503050406030204" pitchFamily="18" charset="0"/>
                <a:ea typeface="Cambria" panose="02040503050406030204" pitchFamily="18" charset="0"/>
                <a:cs typeface="Times New Roman" panose="02020603050405020304" pitchFamily="18" charset="0"/>
              </a:rPr>
              <a:t>migrantes</a:t>
            </a:r>
            <a:r>
              <a:rPr lang="pt-BR" sz="1750" dirty="0">
                <a:effectLst/>
                <a:latin typeface="Cambria" panose="02040503050406030204" pitchFamily="18" charset="0"/>
                <a:ea typeface="Cambria" panose="02040503050406030204" pitchFamily="18" charset="0"/>
                <a:cs typeface="Times New Roman" panose="02020603050405020304" pitchFamily="18" charset="0"/>
              </a:rPr>
              <a:t> que arriscam suas vidas pelo mar, disse que eles representam a “</a:t>
            </a:r>
            <a:r>
              <a:rPr lang="pt-BR" sz="1750" b="1" dirty="0">
                <a:effectLst/>
                <a:latin typeface="Cambria" panose="02040503050406030204" pitchFamily="18" charset="0"/>
                <a:ea typeface="Cambria" panose="02040503050406030204" pitchFamily="18" charset="0"/>
                <a:cs typeface="Times New Roman" panose="02020603050405020304" pitchFamily="18" charset="0"/>
              </a:rPr>
              <a:t>carne sofredora de Cristo</a:t>
            </a:r>
            <a:r>
              <a:rPr lang="pt-BR" sz="1750" dirty="0">
                <a:effectLst/>
                <a:latin typeface="Cambria" panose="02040503050406030204" pitchFamily="18" charset="0"/>
                <a:ea typeface="Cambria" panose="02040503050406030204" pitchFamily="18" charset="0"/>
                <a:cs typeface="Times New Roman" panose="02020603050405020304" pitchFamily="18" charset="0"/>
              </a:rPr>
              <a:t>” (Carta pessoal, divulgada em 2024).</a:t>
            </a:r>
            <a:endParaRPr lang="pt-BR" sz="1750" dirty="0">
              <a:latin typeface="Cambria" panose="02040503050406030204" pitchFamily="18" charset="0"/>
              <a:ea typeface="Cambria" panose="02040503050406030204" pitchFamily="18" charset="0"/>
            </a:endParaRPr>
          </a:p>
        </p:txBody>
      </p:sp>
      <p:sp>
        <p:nvSpPr>
          <p:cNvPr id="12" name="CaixaDeTexto 11">
            <a:extLst>
              <a:ext uri="{FF2B5EF4-FFF2-40B4-BE49-F238E27FC236}">
                <a16:creationId xmlns:a16="http://schemas.microsoft.com/office/drawing/2014/main" id="{09C1EF00-409D-31A7-2CBA-042F7D4204A1}"/>
              </a:ext>
            </a:extLst>
          </p:cNvPr>
          <p:cNvSpPr txBox="1"/>
          <p:nvPr/>
        </p:nvSpPr>
        <p:spPr>
          <a:xfrm>
            <a:off x="2886062" y="4957979"/>
            <a:ext cx="8438410" cy="630942"/>
          </a:xfrm>
          <a:prstGeom prst="rect">
            <a:avLst/>
          </a:prstGeom>
          <a:noFill/>
          <a:ln>
            <a:solidFill>
              <a:schemeClr val="tx1"/>
            </a:solidFill>
            <a:prstDash val="lgDashDot"/>
          </a:ln>
        </p:spPr>
        <p:txBody>
          <a:bodyPr wrap="square">
            <a:spAutoFit/>
          </a:bodyPr>
          <a:lstStyle/>
          <a:p>
            <a:r>
              <a:rPr lang="pt-BR" sz="1750" dirty="0">
                <a:effectLst/>
                <a:latin typeface="Cambria" panose="02040503050406030204" pitchFamily="18" charset="0"/>
                <a:ea typeface="Cambria" panose="02040503050406030204" pitchFamily="18" charset="0"/>
                <a:cs typeface="Times New Roman" panose="02020603050405020304" pitchFamily="18" charset="0"/>
              </a:rPr>
              <a:t>Em outra passagem ele disse que nos esquecemos da “</a:t>
            </a:r>
            <a:r>
              <a:rPr lang="pt-BR" sz="1750" b="1" dirty="0">
                <a:effectLst/>
                <a:latin typeface="Cambria" panose="02040503050406030204" pitchFamily="18" charset="0"/>
                <a:ea typeface="Cambria" panose="02040503050406030204" pitchFamily="18" charset="0"/>
                <a:cs typeface="Times New Roman" panose="02020603050405020304" pitchFamily="18" charset="0"/>
              </a:rPr>
              <a:t>carne de Cristo</a:t>
            </a:r>
            <a:r>
              <a:rPr lang="pt-BR" sz="1750" dirty="0">
                <a:effectLst/>
                <a:latin typeface="Cambria" panose="02040503050406030204" pitchFamily="18" charset="0"/>
                <a:ea typeface="Cambria" panose="02040503050406030204" pitchFamily="18" charset="0"/>
                <a:cs typeface="Times New Roman" panose="02020603050405020304" pitchFamily="18" charset="0"/>
              </a:rPr>
              <a:t>” quando faltamos misericórdia, nada além de uma reflexão sobre a justiça e compaixão (2017).</a:t>
            </a:r>
            <a:endParaRPr lang="pt-BR" sz="1750" dirty="0">
              <a:latin typeface="Cambria" panose="02040503050406030204" pitchFamily="18" charset="0"/>
              <a:ea typeface="Cambria" panose="02040503050406030204" pitchFamily="18" charset="0"/>
            </a:endParaRPr>
          </a:p>
        </p:txBody>
      </p:sp>
      <p:pic>
        <p:nvPicPr>
          <p:cNvPr id="4" name="Imagem 3">
            <a:extLst>
              <a:ext uri="{FF2B5EF4-FFF2-40B4-BE49-F238E27FC236}">
                <a16:creationId xmlns:a16="http://schemas.microsoft.com/office/drawing/2014/main" id="{BE49B10E-2C11-9D76-B6ED-59E9EF4E7C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0067" y="1042688"/>
            <a:ext cx="3684404" cy="2386312"/>
          </a:xfrm>
          <a:prstGeom prst="rect">
            <a:avLst/>
          </a:prstGeom>
        </p:spPr>
      </p:pic>
    </p:spTree>
    <p:extLst>
      <p:ext uri="{BB962C8B-B14F-4D97-AF65-F5344CB8AC3E}">
        <p14:creationId xmlns:p14="http://schemas.microsoft.com/office/powerpoint/2010/main" val="24130467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81593E95-02B2-037C-BF3F-A13D94D9A7EB}"/>
              </a:ext>
            </a:extLst>
          </p:cNvPr>
          <p:cNvSpPr txBox="1"/>
          <p:nvPr/>
        </p:nvSpPr>
        <p:spPr>
          <a:xfrm>
            <a:off x="2630793" y="1591607"/>
            <a:ext cx="8365052" cy="1200329"/>
          </a:xfrm>
          <a:prstGeom prst="rect">
            <a:avLst/>
          </a:prstGeom>
          <a:noFill/>
          <a:ln>
            <a:solidFill>
              <a:schemeClr val="tx1"/>
            </a:solidFill>
            <a:prstDash val="lgDash"/>
          </a:ln>
        </p:spPr>
        <p:txBody>
          <a:bodyPr wrap="square">
            <a:spAutoFit/>
          </a:bodyPr>
          <a:lstStyle/>
          <a:p>
            <a:pPr algn="just"/>
            <a:r>
              <a:rPr lang="pt-BR" sz="2400" dirty="0">
                <a:effectLst/>
                <a:latin typeface="Cambria" panose="02040503050406030204" pitchFamily="18" charset="0"/>
                <a:ea typeface="Cambria" panose="02040503050406030204" pitchFamily="18" charset="0"/>
                <a:cs typeface="Times New Roman" panose="02020603050405020304" pitchFamily="18" charset="0"/>
              </a:rPr>
              <a:t>Na homilia que iniciava as “24 horas para o Senhor” (março de 2023) ele disse que “</a:t>
            </a:r>
            <a:r>
              <a:rPr lang="pt-BR" sz="2400" b="1" dirty="0">
                <a:effectLst/>
                <a:latin typeface="Cambria" panose="02040503050406030204" pitchFamily="18" charset="0"/>
                <a:ea typeface="Cambria" panose="02040503050406030204" pitchFamily="18" charset="0"/>
                <a:cs typeface="Times New Roman" panose="02020603050405020304" pitchFamily="18" charset="0"/>
              </a:rPr>
              <a:t>Deus não tem medo de tocar as feridas da nossa carne</a:t>
            </a:r>
            <a:r>
              <a:rPr lang="pt-BR" sz="2400" dirty="0">
                <a:effectLst/>
                <a:latin typeface="Cambria" panose="02040503050406030204" pitchFamily="18" charset="0"/>
                <a:ea typeface="Cambria" panose="02040503050406030204" pitchFamily="18" charset="0"/>
                <a:cs typeface="Times New Roman" panose="02020603050405020304" pitchFamily="18" charset="0"/>
              </a:rPr>
              <a:t>”. </a:t>
            </a:r>
          </a:p>
        </p:txBody>
      </p:sp>
      <p:pic>
        <p:nvPicPr>
          <p:cNvPr id="4" name="Imagem 3">
            <a:extLst>
              <a:ext uri="{FF2B5EF4-FFF2-40B4-BE49-F238E27FC236}">
                <a16:creationId xmlns:a16="http://schemas.microsoft.com/office/drawing/2014/main" id="{2CDACD84-88E0-4F4C-0F40-871E615FFA75}"/>
              </a:ext>
            </a:extLst>
          </p:cNvPr>
          <p:cNvPicPr>
            <a:picLocks noChangeAspect="1"/>
          </p:cNvPicPr>
          <p:nvPr/>
        </p:nvPicPr>
        <p:blipFill>
          <a:blip r:embed="rId3"/>
          <a:stretch>
            <a:fillRect/>
          </a:stretch>
        </p:blipFill>
        <p:spPr>
          <a:xfrm>
            <a:off x="888113" y="2616591"/>
            <a:ext cx="1869289" cy="1772538"/>
          </a:xfrm>
          <a:prstGeom prst="ellipse">
            <a:avLst/>
          </a:prstGeom>
          <a:ln w="12700" cap="rnd">
            <a:solidFill>
              <a:schemeClr val="tx1"/>
            </a:solidFill>
            <a:prstDash val="lgDashDot"/>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CaixaDeTexto 5">
            <a:extLst>
              <a:ext uri="{FF2B5EF4-FFF2-40B4-BE49-F238E27FC236}">
                <a16:creationId xmlns:a16="http://schemas.microsoft.com/office/drawing/2014/main" id="{EDD593FA-B2E3-787D-9CA6-06B3D5D1B16C}"/>
              </a:ext>
            </a:extLst>
          </p:cNvPr>
          <p:cNvSpPr txBox="1"/>
          <p:nvPr/>
        </p:nvSpPr>
        <p:spPr>
          <a:xfrm>
            <a:off x="2757402" y="4407123"/>
            <a:ext cx="8238443" cy="1385636"/>
          </a:xfrm>
          <a:prstGeom prst="rect">
            <a:avLst/>
          </a:prstGeom>
          <a:noFill/>
          <a:ln>
            <a:solidFill>
              <a:schemeClr val="tx1"/>
            </a:solidFill>
            <a:prstDash val="lgDash"/>
          </a:ln>
        </p:spPr>
        <p:txBody>
          <a:bodyPr wrap="square">
            <a:spAutoFit/>
          </a:bodyPr>
          <a:lstStyle/>
          <a:p>
            <a:pPr algn="just">
              <a:lnSpc>
                <a:spcPct val="107000"/>
              </a:lnSpc>
              <a:spcAft>
                <a:spcPts val="800"/>
              </a:spcAft>
            </a:pPr>
            <a:r>
              <a:rPr lang="pt-BR" sz="2000" dirty="0">
                <a:effectLst/>
                <a:latin typeface="Cambria" panose="02040503050406030204" pitchFamily="18" charset="0"/>
                <a:ea typeface="Cambria" panose="02040503050406030204" pitchFamily="18" charset="0"/>
                <a:cs typeface="Times New Roman" panose="02020603050405020304" pitchFamily="18" charset="0"/>
              </a:rPr>
              <a:t>Na </a:t>
            </a:r>
            <a:r>
              <a:rPr lang="pt-BR" sz="2000" b="1" dirty="0" err="1">
                <a:solidFill>
                  <a:srgbClr val="B40000"/>
                </a:solidFill>
                <a:effectLst/>
                <a:latin typeface="Cambria" panose="02040503050406030204" pitchFamily="18" charset="0"/>
                <a:ea typeface="Cambria" panose="02040503050406030204" pitchFamily="18" charset="0"/>
                <a:cs typeface="Times New Roman" panose="02020603050405020304" pitchFamily="18" charset="0"/>
              </a:rPr>
              <a:t>Evangelii</a:t>
            </a:r>
            <a:r>
              <a:rPr lang="pt-BR" sz="2000" b="1" dirty="0">
                <a:solidFill>
                  <a:srgbClr val="B40000"/>
                </a:solidFill>
                <a:effectLst/>
                <a:latin typeface="Cambria" panose="02040503050406030204" pitchFamily="18" charset="0"/>
                <a:ea typeface="Cambria" panose="02040503050406030204" pitchFamily="18" charset="0"/>
                <a:cs typeface="Times New Roman" panose="02020603050405020304" pitchFamily="18" charset="0"/>
              </a:rPr>
              <a:t> </a:t>
            </a:r>
            <a:r>
              <a:rPr lang="pt-BR" sz="2000" b="1" dirty="0" err="1">
                <a:solidFill>
                  <a:srgbClr val="B40000"/>
                </a:solidFill>
                <a:effectLst/>
                <a:latin typeface="Cambria" panose="02040503050406030204" pitchFamily="18" charset="0"/>
                <a:ea typeface="Cambria" panose="02040503050406030204" pitchFamily="18" charset="0"/>
                <a:cs typeface="Times New Roman" panose="02020603050405020304" pitchFamily="18" charset="0"/>
              </a:rPr>
              <a:t>Gaudium</a:t>
            </a:r>
            <a:r>
              <a:rPr lang="pt-BR" sz="2000" dirty="0">
                <a:effectLst/>
                <a:latin typeface="Cambria" panose="02040503050406030204" pitchFamily="18" charset="0"/>
                <a:ea typeface="Cambria" panose="02040503050406030204" pitchFamily="18" charset="0"/>
                <a:cs typeface="Times New Roman" panose="02020603050405020304" pitchFamily="18" charset="0"/>
              </a:rPr>
              <a:t>, o Papa Francisco foi ainda mais contundente: “</a:t>
            </a:r>
            <a:r>
              <a:rPr lang="pt-BR" sz="2000" i="1" dirty="0">
                <a:effectLst/>
                <a:latin typeface="Cambria" panose="02040503050406030204" pitchFamily="18" charset="0"/>
                <a:ea typeface="Cambria" panose="02040503050406030204" pitchFamily="18" charset="0"/>
                <a:cs typeface="Times New Roman" panose="02020603050405020304" pitchFamily="18" charset="0"/>
              </a:rPr>
              <a:t>Jesus quer que mergulhemos na miséria e no sofrimento de sua gente, não para nos manter à </a:t>
            </a:r>
            <a:r>
              <a:rPr lang="pt-BR" sz="2000" b="1" i="1" dirty="0">
                <a:effectLst/>
                <a:latin typeface="Cambria" panose="02040503050406030204" pitchFamily="18" charset="0"/>
                <a:ea typeface="Cambria" panose="02040503050406030204" pitchFamily="18" charset="0"/>
                <a:cs typeface="Times New Roman" panose="02020603050405020304" pitchFamily="18" charset="0"/>
              </a:rPr>
              <a:t>distância prudente das pragas do Senhor</a:t>
            </a:r>
            <a:r>
              <a:rPr lang="pt-BR" sz="2000" i="1" dirty="0">
                <a:effectLst/>
                <a:latin typeface="Cambria" panose="02040503050406030204" pitchFamily="18" charset="0"/>
                <a:ea typeface="Cambria" panose="02040503050406030204" pitchFamily="18" charset="0"/>
                <a:cs typeface="Times New Roman" panose="02020603050405020304" pitchFamily="18" charset="0"/>
              </a:rPr>
              <a:t>, mas para que verdadeiramente toquemos a carne sofredora dos outros” </a:t>
            </a:r>
            <a:r>
              <a:rPr lang="pt-BR" sz="2000" b="1" dirty="0">
                <a:effectLst/>
                <a:latin typeface="Cambria" panose="02040503050406030204" pitchFamily="18" charset="0"/>
                <a:ea typeface="Cambria" panose="02040503050406030204" pitchFamily="18" charset="0"/>
                <a:cs typeface="Times New Roman" panose="02020603050405020304" pitchFamily="18" charset="0"/>
              </a:rPr>
              <a:t>(EG 270). </a:t>
            </a:r>
            <a:endParaRPr lang="pt-BR" sz="20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8" name="CaixaDeTexto 7">
            <a:extLst>
              <a:ext uri="{FF2B5EF4-FFF2-40B4-BE49-F238E27FC236}">
                <a16:creationId xmlns:a16="http://schemas.microsoft.com/office/drawing/2014/main" id="{7714AC09-458D-5A3D-5193-808896DBF114}"/>
              </a:ext>
            </a:extLst>
          </p:cNvPr>
          <p:cNvSpPr txBox="1"/>
          <p:nvPr/>
        </p:nvSpPr>
        <p:spPr>
          <a:xfrm>
            <a:off x="2976489" y="2992890"/>
            <a:ext cx="8238443" cy="707886"/>
          </a:xfrm>
          <a:prstGeom prst="rect">
            <a:avLst/>
          </a:prstGeom>
          <a:noFill/>
          <a:ln>
            <a:solidFill>
              <a:schemeClr val="tx1"/>
            </a:solidFill>
            <a:prstDash val="lgDash"/>
          </a:ln>
        </p:spPr>
        <p:txBody>
          <a:bodyPr wrap="square">
            <a:spAutoFit/>
          </a:bodyPr>
          <a:lstStyle/>
          <a:p>
            <a:pPr algn="just"/>
            <a:r>
              <a:rPr lang="pt-BR" sz="2000" dirty="0">
                <a:effectLst/>
                <a:latin typeface="Cambria" panose="02040503050406030204" pitchFamily="18" charset="0"/>
                <a:ea typeface="Cambria" panose="02040503050406030204" pitchFamily="18" charset="0"/>
                <a:cs typeface="Times New Roman" panose="02020603050405020304" pitchFamily="18" charset="0"/>
              </a:rPr>
              <a:t>No Angelus (agosto de 2021) mencionou que </a:t>
            </a:r>
            <a:r>
              <a:rPr lang="pt-BR" sz="2000" b="1" dirty="0">
                <a:effectLst/>
                <a:latin typeface="Cambria" panose="02040503050406030204" pitchFamily="18" charset="0"/>
                <a:ea typeface="Cambria" panose="02040503050406030204" pitchFamily="18" charset="0"/>
                <a:cs typeface="Times New Roman" panose="02020603050405020304" pitchFamily="18" charset="0"/>
              </a:rPr>
              <a:t>Jesus se fez carne e sangue como forma concreta de salvação e sacrifício</a:t>
            </a:r>
            <a:r>
              <a:rPr lang="pt-BR" sz="2000" dirty="0">
                <a:effectLst/>
                <a:latin typeface="Cambria" panose="02040503050406030204" pitchFamily="18" charset="0"/>
                <a:ea typeface="Cambria" panose="02040503050406030204" pitchFamily="18" charset="0"/>
                <a:cs typeface="Times New Roman" panose="02020603050405020304" pitchFamily="18" charset="0"/>
              </a:rPr>
              <a:t>. </a:t>
            </a:r>
            <a:endParaRPr lang="pt-BR"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35348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21C7DB98-882E-9979-7C5A-2301DAAF29B7}"/>
              </a:ext>
            </a:extLst>
          </p:cNvPr>
          <p:cNvSpPr>
            <a:spLocks noGrp="1"/>
          </p:cNvSpPr>
          <p:nvPr>
            <p:ph idx="4294967295"/>
          </p:nvPr>
        </p:nvSpPr>
        <p:spPr>
          <a:xfrm>
            <a:off x="3769112" y="1862821"/>
            <a:ext cx="7097671" cy="1919471"/>
          </a:xfrm>
          <a:ln>
            <a:solidFill>
              <a:schemeClr val="tx1"/>
            </a:solidFill>
            <a:prstDash val="lgDash"/>
          </a:ln>
        </p:spPr>
        <p:txBody>
          <a:bodyPr>
            <a:noAutofit/>
          </a:bodyPr>
          <a:lstStyle/>
          <a:p>
            <a:pPr marL="0" indent="0" algn="just">
              <a:buNone/>
            </a:pPr>
            <a:r>
              <a:rPr lang="pt-BR" sz="2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O cardeal </a:t>
            </a:r>
            <a:r>
              <a:rPr lang="pt-BR" sz="28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Ratzinger</a:t>
            </a:r>
            <a:r>
              <a:rPr lang="pt-BR" sz="2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nos anos 90, falava que o verdadeiro </a:t>
            </a:r>
            <a:r>
              <a:rPr lang="pt-BR" sz="2800" u="sng"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desafio do cristianismo contemporâneo </a:t>
            </a:r>
            <a:r>
              <a:rPr lang="pt-BR" sz="2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era enfrentar o </a:t>
            </a:r>
            <a:r>
              <a:rPr lang="pt-BR" sz="28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“novo arianismo”, </a:t>
            </a:r>
            <a:r>
              <a:rPr lang="pt-BR" sz="2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ou o </a:t>
            </a:r>
            <a:r>
              <a:rPr lang="pt-BR" sz="28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“novo nestorianismo”</a:t>
            </a:r>
          </a:p>
        </p:txBody>
      </p:sp>
      <p:sp>
        <p:nvSpPr>
          <p:cNvPr id="6" name="Espaço Reservado para Conteúdo 2">
            <a:extLst>
              <a:ext uri="{FF2B5EF4-FFF2-40B4-BE49-F238E27FC236}">
                <a16:creationId xmlns:a16="http://schemas.microsoft.com/office/drawing/2014/main" id="{34FBBF8A-01D1-D74B-214E-A1CB9C389B66}"/>
              </a:ext>
            </a:extLst>
          </p:cNvPr>
          <p:cNvSpPr txBox="1">
            <a:spLocks/>
          </p:cNvSpPr>
          <p:nvPr/>
        </p:nvSpPr>
        <p:spPr>
          <a:xfrm>
            <a:off x="760887" y="769292"/>
            <a:ext cx="10655258" cy="643939"/>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None/>
            </a:pPr>
            <a:r>
              <a:rPr lang="pt-BR" sz="2800" b="1" dirty="0">
                <a:solidFill>
                  <a:srgbClr val="B40000"/>
                </a:solidFill>
              </a:rPr>
              <a:t>3.3 – Niceia nos adverte da tentação crescente do “novo arianismo”</a:t>
            </a:r>
          </a:p>
        </p:txBody>
      </p:sp>
      <p:pic>
        <p:nvPicPr>
          <p:cNvPr id="4" name="Imagem 3">
            <a:extLst>
              <a:ext uri="{FF2B5EF4-FFF2-40B4-BE49-F238E27FC236}">
                <a16:creationId xmlns:a16="http://schemas.microsoft.com/office/drawing/2014/main" id="{F855E197-0A6B-27CD-19E4-B62F89A264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4404" y="2442209"/>
            <a:ext cx="1898843" cy="3002560"/>
          </a:xfrm>
          <a:prstGeom prst="rect">
            <a:avLst/>
          </a:prstGeom>
        </p:spPr>
      </p:pic>
      <p:sp>
        <p:nvSpPr>
          <p:cNvPr id="5" name="CaixaDeTexto 4">
            <a:extLst>
              <a:ext uri="{FF2B5EF4-FFF2-40B4-BE49-F238E27FC236}">
                <a16:creationId xmlns:a16="http://schemas.microsoft.com/office/drawing/2014/main" id="{CB1B516A-75BB-06EE-9D6B-2FC970D28514}"/>
              </a:ext>
            </a:extLst>
          </p:cNvPr>
          <p:cNvSpPr txBox="1"/>
          <p:nvPr/>
        </p:nvSpPr>
        <p:spPr>
          <a:xfrm>
            <a:off x="1701876" y="1862821"/>
            <a:ext cx="1763900" cy="369332"/>
          </a:xfrm>
          <a:prstGeom prst="rect">
            <a:avLst/>
          </a:prstGeom>
          <a:ln w="28575">
            <a:solidFill>
              <a:schemeClr val="accent1"/>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pt-BR" dirty="0">
                <a:latin typeface="Times New Roman" panose="02020603050405020304" pitchFamily="18" charset="0"/>
                <a:ea typeface="Arial" panose="020B0604020202020204" pitchFamily="34" charset="0"/>
                <a:cs typeface="Arial" panose="020B0604020202020204" pitchFamily="34" charset="0"/>
              </a:rPr>
              <a:t>Josef Ratzinger</a:t>
            </a:r>
            <a:endParaRPr lang="pt-BR" dirty="0"/>
          </a:p>
        </p:txBody>
      </p:sp>
      <p:pic>
        <p:nvPicPr>
          <p:cNvPr id="9" name="Imagem 8">
            <a:extLst>
              <a:ext uri="{FF2B5EF4-FFF2-40B4-BE49-F238E27FC236}">
                <a16:creationId xmlns:a16="http://schemas.microsoft.com/office/drawing/2014/main" id="{2C76CB33-F11E-8F09-AEE4-2E8B7B9693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5251" y="3943489"/>
            <a:ext cx="3333504" cy="2145219"/>
          </a:xfrm>
          <a:prstGeom prst="rect">
            <a:avLst/>
          </a:prstGeom>
        </p:spPr>
      </p:pic>
    </p:spTree>
    <p:extLst>
      <p:ext uri="{BB962C8B-B14F-4D97-AF65-F5344CB8AC3E}">
        <p14:creationId xmlns:p14="http://schemas.microsoft.com/office/powerpoint/2010/main" val="317194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7DC869-805E-13DA-371E-0BEBA937CBD8}"/>
              </a:ext>
            </a:extLst>
          </p:cNvPr>
          <p:cNvSpPr>
            <a:spLocks noGrp="1"/>
          </p:cNvSpPr>
          <p:nvPr>
            <p:ph type="title" idx="4294967295"/>
          </p:nvPr>
        </p:nvSpPr>
        <p:spPr>
          <a:xfrm>
            <a:off x="1295400" y="641308"/>
            <a:ext cx="9601200" cy="1303337"/>
          </a:xfrm>
        </p:spPr>
        <p:txBody>
          <a:bodyPr>
            <a:normAutofit/>
          </a:bodyPr>
          <a:lstStyle/>
          <a:p>
            <a:r>
              <a:rPr lang="pt-BR" sz="3200" b="1" dirty="0">
                <a:solidFill>
                  <a:srgbClr val="B40000"/>
                </a:solidFill>
                <a:effectLst/>
                <a:ea typeface="Calibri" panose="020F0502020204030204" pitchFamily="34" charset="0"/>
                <a:cs typeface="Times New Roman" panose="02020603050405020304" pitchFamily="18" charset="0"/>
              </a:rPr>
              <a:t>“</a:t>
            </a:r>
            <a:r>
              <a:rPr lang="pt-BR" sz="3200" b="1" i="1" dirty="0">
                <a:solidFill>
                  <a:srgbClr val="B40000"/>
                </a:solidFill>
                <a:effectLst/>
                <a:latin typeface="Arial" panose="020B0604020202020204" pitchFamily="34" charset="0"/>
                <a:ea typeface="Calibri" panose="020F0502020204030204" pitchFamily="34" charset="0"/>
                <a:cs typeface="Arial" panose="020B0604020202020204" pitchFamily="34" charset="0"/>
              </a:rPr>
              <a:t>Jesus é um abismo de luz, devemos ter cuidado para não nos precipitarmos </a:t>
            </a:r>
            <a:r>
              <a:rPr lang="pt-BR" sz="3200" b="1" dirty="0">
                <a:solidFill>
                  <a:srgbClr val="B40000"/>
                </a:solidFill>
                <a:effectLst/>
                <a:ea typeface="Calibri" panose="020F0502020204030204" pitchFamily="34" charset="0"/>
                <a:cs typeface="Times New Roman" panose="02020603050405020304" pitchFamily="18" charset="0"/>
              </a:rPr>
              <a:t>”</a:t>
            </a:r>
            <a:endParaRPr lang="pt-BR" sz="3200" b="1" dirty="0">
              <a:solidFill>
                <a:srgbClr val="B40000"/>
              </a:solidFill>
              <a:effectLst>
                <a:outerShdw blurRad="38100" dist="38100" dir="2700000" algn="tl">
                  <a:srgbClr val="000000">
                    <a:alpha val="43137"/>
                  </a:srgbClr>
                </a:outerShdw>
              </a:effectLst>
            </a:endParaRPr>
          </a:p>
        </p:txBody>
      </p:sp>
      <p:pic>
        <p:nvPicPr>
          <p:cNvPr id="5" name="Imagem 4">
            <a:extLst>
              <a:ext uri="{FF2B5EF4-FFF2-40B4-BE49-F238E27FC236}">
                <a16:creationId xmlns:a16="http://schemas.microsoft.com/office/drawing/2014/main" id="{491E3C24-E03B-8612-7E39-FAF32B468C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6730" y="2484321"/>
            <a:ext cx="5930612" cy="3428972"/>
          </a:xfrm>
          <a:prstGeom prst="rect">
            <a:avLst/>
          </a:prstGeom>
        </p:spPr>
      </p:pic>
      <p:sp>
        <p:nvSpPr>
          <p:cNvPr id="7" name="Título 1">
            <a:extLst>
              <a:ext uri="{FF2B5EF4-FFF2-40B4-BE49-F238E27FC236}">
                <a16:creationId xmlns:a16="http://schemas.microsoft.com/office/drawing/2014/main" id="{FEF8D8C4-22BF-01EB-3C2A-3F4D0B5D45C1}"/>
              </a:ext>
            </a:extLst>
          </p:cNvPr>
          <p:cNvSpPr txBox="1">
            <a:spLocks/>
          </p:cNvSpPr>
          <p:nvPr/>
        </p:nvSpPr>
        <p:spPr>
          <a:xfrm>
            <a:off x="4831772" y="1819702"/>
            <a:ext cx="2140528" cy="554687"/>
          </a:xfrm>
          <a:prstGeom prst="rect">
            <a:avLst/>
          </a:prstGeom>
          <a:effectLst/>
        </p:spPr>
        <p:txBody>
          <a:bodyPr vert="horz" lIns="91440" tIns="45720" rIns="91440" bIns="45720" rtlCol="0" anchor="ctr">
            <a:normAutofit fontScale="925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t-BR" sz="3100" b="1" dirty="0">
                <a:ea typeface="Calibri" panose="020F0502020204030204" pitchFamily="34" charset="0"/>
                <a:cs typeface="Times New Roman" panose="02020603050405020304" pitchFamily="18" charset="0"/>
              </a:rPr>
              <a:t>Franz Kafka</a:t>
            </a:r>
            <a:endParaRPr lang="pt-BR" sz="31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693899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7D9297B6-52A3-D595-4E81-631E7F0BEC15}"/>
              </a:ext>
            </a:extLst>
          </p:cNvPr>
          <p:cNvSpPr txBox="1"/>
          <p:nvPr/>
        </p:nvSpPr>
        <p:spPr>
          <a:xfrm>
            <a:off x="1787236" y="2029334"/>
            <a:ext cx="9476508" cy="66351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just">
              <a:lnSpc>
                <a:spcPct val="107000"/>
              </a:lnSpc>
            </a:pPr>
            <a:r>
              <a:rPr lang="pt-BR" dirty="0">
                <a:effectLst/>
                <a:latin typeface="Cambria" panose="02040503050406030204" pitchFamily="18" charset="0"/>
                <a:ea typeface="Cambria" panose="02040503050406030204" pitchFamily="18" charset="0"/>
                <a:cs typeface="Times New Roman" panose="02020603050405020304" pitchFamily="18" charset="0"/>
              </a:rPr>
              <a:t>Cristo considerado como apenas </a:t>
            </a:r>
            <a:r>
              <a:rPr lang="pt-BR" b="1" dirty="0">
                <a:effectLst/>
                <a:latin typeface="Cambria" panose="02040503050406030204" pitchFamily="18" charset="0"/>
                <a:ea typeface="Cambria" panose="02040503050406030204" pitchFamily="18" charset="0"/>
                <a:cs typeface="Times New Roman" panose="02020603050405020304" pitchFamily="18" charset="0"/>
              </a:rPr>
              <a:t>mestre moral ou líder religioso</a:t>
            </a:r>
            <a:r>
              <a:rPr lang="pt-BR" dirty="0">
                <a:effectLst/>
                <a:latin typeface="Cambria" panose="02040503050406030204" pitchFamily="18" charset="0"/>
                <a:ea typeface="Cambria" panose="02040503050406030204" pitchFamily="18" charset="0"/>
                <a:cs typeface="Times New Roman" panose="02020603050405020304" pitchFamily="18" charset="0"/>
              </a:rPr>
              <a:t>; reduzido a um exemplo ético, sem afirmação de sua divindade plena.</a:t>
            </a:r>
          </a:p>
        </p:txBody>
      </p:sp>
      <p:sp>
        <p:nvSpPr>
          <p:cNvPr id="3" name="CaixaDeTexto 2">
            <a:extLst>
              <a:ext uri="{FF2B5EF4-FFF2-40B4-BE49-F238E27FC236}">
                <a16:creationId xmlns:a16="http://schemas.microsoft.com/office/drawing/2014/main" id="{F1132B31-9F66-5EB3-F7EF-BF8787935705}"/>
              </a:ext>
            </a:extLst>
          </p:cNvPr>
          <p:cNvSpPr txBox="1"/>
          <p:nvPr/>
        </p:nvSpPr>
        <p:spPr>
          <a:xfrm>
            <a:off x="1787236" y="2888192"/>
            <a:ext cx="9476508" cy="66351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just">
              <a:lnSpc>
                <a:spcPct val="107000"/>
              </a:lnSpc>
              <a:spcAft>
                <a:spcPts val="800"/>
              </a:spcAft>
            </a:pPr>
            <a:r>
              <a:rPr lang="pt-BR" dirty="0">
                <a:effectLst/>
                <a:latin typeface="Cambria" panose="02040503050406030204" pitchFamily="18" charset="0"/>
                <a:ea typeface="Cambria" panose="02040503050406030204" pitchFamily="18" charset="0"/>
                <a:cs typeface="Times New Roman" panose="02020603050405020304" pitchFamily="18" charset="0"/>
              </a:rPr>
              <a:t>Cristo como criatura espiritual elevada. Visão defendida por alguns grupos religiosos: </a:t>
            </a:r>
            <a:r>
              <a:rPr lang="pt-BR" b="1" dirty="0">
                <a:effectLst/>
                <a:latin typeface="Cambria" panose="02040503050406030204" pitchFamily="18" charset="0"/>
                <a:ea typeface="Cambria" panose="02040503050406030204" pitchFamily="18" charset="0"/>
                <a:cs typeface="Times New Roman" panose="02020603050405020304" pitchFamily="18" charset="0"/>
              </a:rPr>
              <a:t>Testemunhas de Jeová </a:t>
            </a:r>
            <a:r>
              <a:rPr lang="pt-BR" dirty="0">
                <a:effectLst/>
                <a:latin typeface="Cambria" panose="02040503050406030204" pitchFamily="18" charset="0"/>
                <a:ea typeface="Cambria" panose="02040503050406030204" pitchFamily="18" charset="0"/>
                <a:cs typeface="Times New Roman" panose="02020603050405020304" pitchFamily="18" charset="0"/>
              </a:rPr>
              <a:t>(Jesus como sendo o arcanjo Miguel, não Deus eterno).</a:t>
            </a:r>
            <a:endParaRPr lang="pt-BR" dirty="0">
              <a:latin typeface="Cambria" panose="02040503050406030204" pitchFamily="18" charset="0"/>
              <a:ea typeface="Cambria" panose="02040503050406030204" pitchFamily="18" charset="0"/>
              <a:cs typeface="Times New Roman" panose="02020603050405020304" pitchFamily="18" charset="0"/>
            </a:endParaRPr>
          </a:p>
        </p:txBody>
      </p:sp>
      <p:sp>
        <p:nvSpPr>
          <p:cNvPr id="4" name="CaixaDeTexto 3">
            <a:extLst>
              <a:ext uri="{FF2B5EF4-FFF2-40B4-BE49-F238E27FC236}">
                <a16:creationId xmlns:a16="http://schemas.microsoft.com/office/drawing/2014/main" id="{4D51A4B8-8E1B-2F5D-BC6D-15E0CCB86DFE}"/>
              </a:ext>
            </a:extLst>
          </p:cNvPr>
          <p:cNvSpPr txBox="1"/>
          <p:nvPr/>
        </p:nvSpPr>
        <p:spPr>
          <a:xfrm>
            <a:off x="1787235" y="3734747"/>
            <a:ext cx="9476507" cy="36715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just">
              <a:lnSpc>
                <a:spcPct val="107000"/>
              </a:lnSpc>
              <a:spcAft>
                <a:spcPts val="800"/>
              </a:spcAft>
            </a:pPr>
            <a:r>
              <a:rPr lang="pt-BR" b="1" dirty="0">
                <a:effectLst/>
                <a:latin typeface="Cambria" panose="02040503050406030204" pitchFamily="18" charset="0"/>
                <a:ea typeface="Cambria" panose="02040503050406030204" pitchFamily="18" charset="0"/>
                <a:cs typeface="Times New Roman" panose="02020603050405020304" pitchFamily="18" charset="0"/>
              </a:rPr>
              <a:t> Mórmons </a:t>
            </a:r>
            <a:r>
              <a:rPr lang="pt-BR" dirty="0">
                <a:effectLst/>
                <a:latin typeface="Cambria" panose="02040503050406030204" pitchFamily="18" charset="0"/>
                <a:ea typeface="Cambria" panose="02040503050406030204" pitchFamily="18" charset="0"/>
                <a:cs typeface="Times New Roman" panose="02020603050405020304" pitchFamily="18" charset="0"/>
              </a:rPr>
              <a:t>(Jesus como “filho de Deus” em sentido literal, distinto ontologicamente).</a:t>
            </a:r>
            <a:endParaRPr lang="pt-BR" dirty="0">
              <a:latin typeface="Cambria" panose="02040503050406030204" pitchFamily="18" charset="0"/>
              <a:ea typeface="Cambria" panose="02040503050406030204" pitchFamily="18" charset="0"/>
              <a:cs typeface="Times New Roman" panose="02020603050405020304" pitchFamily="18" charset="0"/>
            </a:endParaRPr>
          </a:p>
        </p:txBody>
      </p:sp>
      <p:sp>
        <p:nvSpPr>
          <p:cNvPr id="5" name="CaixaDeTexto 4">
            <a:extLst>
              <a:ext uri="{FF2B5EF4-FFF2-40B4-BE49-F238E27FC236}">
                <a16:creationId xmlns:a16="http://schemas.microsoft.com/office/drawing/2014/main" id="{341D3939-554F-A661-56F1-15E5E7A6174B}"/>
              </a:ext>
            </a:extLst>
          </p:cNvPr>
          <p:cNvSpPr txBox="1"/>
          <p:nvPr/>
        </p:nvSpPr>
        <p:spPr>
          <a:xfrm>
            <a:off x="1787234" y="4301353"/>
            <a:ext cx="9476508" cy="147732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pt-BR" b="1" dirty="0">
                <a:effectLst/>
                <a:latin typeface="Cambria" panose="02040503050406030204" pitchFamily="18" charset="0"/>
                <a:ea typeface="Cambria" panose="02040503050406030204" pitchFamily="18" charset="0"/>
                <a:cs typeface="Times New Roman" panose="02020603050405020304" pitchFamily="18" charset="0"/>
              </a:rPr>
              <a:t>Cristologias funcionalistas e liberais extremas: </a:t>
            </a:r>
            <a:r>
              <a:rPr lang="pt-BR" dirty="0">
                <a:effectLst/>
                <a:latin typeface="Cambria" panose="02040503050406030204" pitchFamily="18" charset="0"/>
                <a:ea typeface="Cambria" panose="02040503050406030204" pitchFamily="18" charset="0"/>
                <a:cs typeface="Times New Roman" panose="02020603050405020304" pitchFamily="18" charset="0"/>
              </a:rPr>
              <a:t>Jesus é  considerado “divino” apenas por sua missão e função, não por natureza eterna. Desde modo, a base da salvação resta enfraquecida, já que, segundo a fé cristã, só Deus pode salvar plenamente. </a:t>
            </a:r>
            <a:r>
              <a:rPr lang="pt-BR" b="1" dirty="0">
                <a:solidFill>
                  <a:srgbClr val="B40000"/>
                </a:solidFill>
                <a:effectLst/>
                <a:latin typeface="Cambria" panose="02040503050406030204" pitchFamily="18" charset="0"/>
                <a:ea typeface="Cambria" panose="02040503050406030204" pitchFamily="18" charset="0"/>
                <a:cs typeface="Times New Roman" panose="02020603050405020304" pitchFamily="18" charset="0"/>
              </a:rPr>
              <a:t>Nesta visão, a redenção de Cristo fica solapada</a:t>
            </a:r>
            <a:r>
              <a:rPr lang="pt-BR" dirty="0">
                <a:effectLst/>
                <a:latin typeface="Cambria" panose="02040503050406030204" pitchFamily="18" charset="0"/>
                <a:ea typeface="Cambria" panose="02040503050406030204" pitchFamily="18" charset="0"/>
                <a:cs typeface="Times New Roman" panose="02020603050405020304" pitchFamily="18" charset="0"/>
              </a:rPr>
              <a:t>. Pois, a ligação entre encarnação e salvação fica comprometida, uma vez que: “O que não foi assumido, não foi redimido” (Gregório </a:t>
            </a:r>
            <a:r>
              <a:rPr lang="pt-BR" dirty="0" err="1">
                <a:effectLst/>
                <a:latin typeface="Cambria" panose="02040503050406030204" pitchFamily="18" charset="0"/>
                <a:ea typeface="Cambria" panose="02040503050406030204" pitchFamily="18" charset="0"/>
                <a:cs typeface="Times New Roman" panose="02020603050405020304" pitchFamily="18" charset="0"/>
              </a:rPr>
              <a:t>Nazianzeno</a:t>
            </a:r>
            <a:r>
              <a:rPr lang="pt-BR" dirty="0">
                <a:effectLst/>
                <a:latin typeface="Cambria" panose="02040503050406030204" pitchFamily="18" charset="0"/>
                <a:ea typeface="Cambria" panose="02040503050406030204" pitchFamily="18" charset="0"/>
                <a:cs typeface="Times New Roman" panose="02020603050405020304" pitchFamily="18" charset="0"/>
              </a:rPr>
              <a:t>).</a:t>
            </a:r>
            <a:endParaRPr lang="pt-BR" dirty="0">
              <a:latin typeface="Cambria" panose="02040503050406030204" pitchFamily="18" charset="0"/>
              <a:ea typeface="Cambria" panose="02040503050406030204" pitchFamily="18" charset="0"/>
            </a:endParaRPr>
          </a:p>
        </p:txBody>
      </p:sp>
      <p:sp>
        <p:nvSpPr>
          <p:cNvPr id="7" name="CaixaDeTexto 6">
            <a:extLst>
              <a:ext uri="{FF2B5EF4-FFF2-40B4-BE49-F238E27FC236}">
                <a16:creationId xmlns:a16="http://schemas.microsoft.com/office/drawing/2014/main" id="{6B52061D-C61C-83BA-FA23-CC19EAB648F1}"/>
              </a:ext>
            </a:extLst>
          </p:cNvPr>
          <p:cNvSpPr txBox="1"/>
          <p:nvPr/>
        </p:nvSpPr>
        <p:spPr>
          <a:xfrm>
            <a:off x="858982" y="782322"/>
            <a:ext cx="10404762" cy="923330"/>
          </a:xfrm>
          <a:prstGeom prst="rect">
            <a:avLst/>
          </a:prstGeom>
          <a:noFill/>
        </p:spPr>
        <p:txBody>
          <a:bodyPr wrap="square">
            <a:spAutoFit/>
          </a:bodyPr>
          <a:lstStyle/>
          <a:p>
            <a:pPr algn="just"/>
            <a:r>
              <a:rPr lang="pt-BR"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Por “</a:t>
            </a:r>
            <a:r>
              <a:rPr lang="pt-BR" sz="18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novo arianismo</a:t>
            </a:r>
            <a:r>
              <a:rPr lang="pt-BR"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ou “</a:t>
            </a:r>
            <a:r>
              <a:rPr lang="pt-BR" sz="1800" b="1"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neo-arianismo</a:t>
            </a:r>
            <a:r>
              <a:rPr lang="pt-BR"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entendemos hoje </a:t>
            </a:r>
            <a:r>
              <a:rPr lang="pt-BR" sz="18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não uma repetição literal da heresia de Ário</a:t>
            </a:r>
            <a:r>
              <a:rPr lang="pt-BR"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do século IV, mas </a:t>
            </a:r>
            <a:r>
              <a:rPr lang="pt-BR" sz="1800" b="1" dirty="0">
                <a:solidFill>
                  <a:srgbClr val="B40000"/>
                </a:solidFill>
                <a:effectLst/>
                <a:latin typeface="Cambria" panose="02040503050406030204" pitchFamily="18" charset="0"/>
                <a:ea typeface="Cambria" panose="02040503050406030204" pitchFamily="18" charset="0"/>
                <a:cs typeface="Times New Roman" panose="02020603050405020304" pitchFamily="18" charset="0"/>
              </a:rPr>
              <a:t>um conjunto de ideias e movimentos contemporâneos que, de forma diferente, negam ou reduzem a plena divindade de Jesus Cristo</a:t>
            </a:r>
            <a:r>
              <a:rPr lang="pt-BR"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o que implica afirmar:</a:t>
            </a:r>
          </a:p>
        </p:txBody>
      </p:sp>
      <p:sp>
        <p:nvSpPr>
          <p:cNvPr id="10" name="Seta: para a Direita 9">
            <a:extLst>
              <a:ext uri="{FF2B5EF4-FFF2-40B4-BE49-F238E27FC236}">
                <a16:creationId xmlns:a16="http://schemas.microsoft.com/office/drawing/2014/main" id="{D01579F8-3351-1B4E-7A88-A905D069CEFA}"/>
              </a:ext>
            </a:extLst>
          </p:cNvPr>
          <p:cNvSpPr/>
          <p:nvPr/>
        </p:nvSpPr>
        <p:spPr>
          <a:xfrm>
            <a:off x="997529" y="2175161"/>
            <a:ext cx="526472" cy="290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Seta: para a Direita 10">
            <a:extLst>
              <a:ext uri="{FF2B5EF4-FFF2-40B4-BE49-F238E27FC236}">
                <a16:creationId xmlns:a16="http://schemas.microsoft.com/office/drawing/2014/main" id="{A7AC80B0-1662-EFF8-FDF2-22B72B9FECA9}"/>
              </a:ext>
            </a:extLst>
          </p:cNvPr>
          <p:cNvSpPr/>
          <p:nvPr/>
        </p:nvSpPr>
        <p:spPr>
          <a:xfrm>
            <a:off x="969815" y="2949470"/>
            <a:ext cx="526472" cy="290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Seta: para a Direita 11">
            <a:extLst>
              <a:ext uri="{FF2B5EF4-FFF2-40B4-BE49-F238E27FC236}">
                <a16:creationId xmlns:a16="http://schemas.microsoft.com/office/drawing/2014/main" id="{E7A41299-D74E-E88E-2819-9E0DA512B576}"/>
              </a:ext>
            </a:extLst>
          </p:cNvPr>
          <p:cNvSpPr/>
          <p:nvPr/>
        </p:nvSpPr>
        <p:spPr>
          <a:xfrm>
            <a:off x="997530" y="3765219"/>
            <a:ext cx="526472" cy="290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Seta: para a Direita 12">
            <a:extLst>
              <a:ext uri="{FF2B5EF4-FFF2-40B4-BE49-F238E27FC236}">
                <a16:creationId xmlns:a16="http://schemas.microsoft.com/office/drawing/2014/main" id="{AEF9974B-92D4-6F3B-9C7D-3EB585085232}"/>
              </a:ext>
            </a:extLst>
          </p:cNvPr>
          <p:cNvSpPr/>
          <p:nvPr/>
        </p:nvSpPr>
        <p:spPr>
          <a:xfrm>
            <a:off x="1059876" y="4710598"/>
            <a:ext cx="526472" cy="290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0711018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21C7DB98-882E-9979-7C5A-2301DAAF29B7}"/>
              </a:ext>
            </a:extLst>
          </p:cNvPr>
          <p:cNvSpPr>
            <a:spLocks noGrp="1"/>
          </p:cNvSpPr>
          <p:nvPr>
            <p:ph idx="4294967295"/>
          </p:nvPr>
        </p:nvSpPr>
        <p:spPr>
          <a:xfrm>
            <a:off x="803346" y="1521187"/>
            <a:ext cx="10209009" cy="1169486"/>
          </a:xfrm>
        </p:spPr>
        <p:txBody>
          <a:bodyPr>
            <a:noAutofit/>
          </a:bodyPr>
          <a:lstStyle/>
          <a:p>
            <a:pPr algn="just"/>
            <a:r>
              <a:rPr lang="pt-BR"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Somos chamados a ser </a:t>
            </a:r>
            <a:r>
              <a:rPr lang="pt-BR" sz="1800" b="1"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construtores de uma Igreja Comunhão, Participação e Missão</a:t>
            </a:r>
            <a:r>
              <a:rPr lang="pt-BR"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Uma </a:t>
            </a:r>
            <a:r>
              <a:rPr lang="pt-BR" sz="180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Igreja missionária </a:t>
            </a:r>
            <a:r>
              <a:rPr lang="pt-BR"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que envolve a todos no processo evangelizador, na qual grande é aquele que serve e se faz samaritano. Quantos hoje vivem uma </a:t>
            </a:r>
            <a:r>
              <a:rPr lang="pt-BR" sz="18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fé solipsista</a:t>
            </a:r>
            <a:r>
              <a:rPr lang="pt-BR"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isolada de tudo e de todos. </a:t>
            </a:r>
          </a:p>
          <a:p>
            <a:pPr algn="just"/>
            <a:endParaRPr lang="pt-BR" sz="2000" dirty="0">
              <a:solidFill>
                <a:schemeClr val="tx1"/>
              </a:solidFill>
              <a:latin typeface="Cambria" panose="02040503050406030204" pitchFamily="18" charset="0"/>
              <a:ea typeface="Cambria" panose="02040503050406030204" pitchFamily="18" charset="0"/>
            </a:endParaRPr>
          </a:p>
        </p:txBody>
      </p:sp>
      <p:sp>
        <p:nvSpPr>
          <p:cNvPr id="6" name="Espaço Reservado para Conteúdo 2">
            <a:extLst>
              <a:ext uri="{FF2B5EF4-FFF2-40B4-BE49-F238E27FC236}">
                <a16:creationId xmlns:a16="http://schemas.microsoft.com/office/drawing/2014/main" id="{34FBBF8A-01D1-D74B-214E-A1CB9C389B66}"/>
              </a:ext>
            </a:extLst>
          </p:cNvPr>
          <p:cNvSpPr txBox="1">
            <a:spLocks/>
          </p:cNvSpPr>
          <p:nvPr/>
        </p:nvSpPr>
        <p:spPr>
          <a:xfrm>
            <a:off x="914183" y="769292"/>
            <a:ext cx="10612799" cy="518247"/>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None/>
            </a:pPr>
            <a:r>
              <a:rPr lang="pt-BR" sz="2800" b="1" dirty="0">
                <a:solidFill>
                  <a:srgbClr val="B40000"/>
                </a:solidFill>
              </a:rPr>
              <a:t>3.4 – Niceia é um convite permanente à sinodalidade e à comunhão</a:t>
            </a:r>
          </a:p>
        </p:txBody>
      </p:sp>
      <p:pic>
        <p:nvPicPr>
          <p:cNvPr id="4" name="Imagem 3">
            <a:extLst>
              <a:ext uri="{FF2B5EF4-FFF2-40B4-BE49-F238E27FC236}">
                <a16:creationId xmlns:a16="http://schemas.microsoft.com/office/drawing/2014/main" id="{5954AF39-01AF-DD38-C413-671CB8AC3FD4}"/>
              </a:ext>
            </a:extLst>
          </p:cNvPr>
          <p:cNvPicPr>
            <a:picLocks noChangeAspect="1"/>
          </p:cNvPicPr>
          <p:nvPr/>
        </p:nvPicPr>
        <p:blipFill>
          <a:blip r:embed="rId3"/>
          <a:stretch>
            <a:fillRect/>
          </a:stretch>
        </p:blipFill>
        <p:spPr>
          <a:xfrm>
            <a:off x="914183" y="2540808"/>
            <a:ext cx="1342606" cy="1273115"/>
          </a:xfrm>
          <a:prstGeom prst="ellipse">
            <a:avLst/>
          </a:prstGeom>
          <a:ln w="12700" cap="rnd">
            <a:solidFill>
              <a:schemeClr val="tx1"/>
            </a:solidFill>
            <a:prstDash val="lgDashDot"/>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CaixaDeTexto 4">
            <a:extLst>
              <a:ext uri="{FF2B5EF4-FFF2-40B4-BE49-F238E27FC236}">
                <a16:creationId xmlns:a16="http://schemas.microsoft.com/office/drawing/2014/main" id="{C315973E-722C-8F76-AC8D-380FC73EA026}"/>
              </a:ext>
            </a:extLst>
          </p:cNvPr>
          <p:cNvSpPr txBox="1"/>
          <p:nvPr/>
        </p:nvSpPr>
        <p:spPr>
          <a:xfrm>
            <a:off x="2396837" y="2854201"/>
            <a:ext cx="8880979" cy="369332"/>
          </a:xfrm>
          <a:prstGeom prst="rect">
            <a:avLst/>
          </a:prstGeom>
          <a:noFill/>
          <a:ln>
            <a:solidFill>
              <a:schemeClr val="tx1"/>
            </a:solidFill>
            <a:prstDash val="lgDash"/>
          </a:ln>
        </p:spPr>
        <p:txBody>
          <a:bodyPr wrap="square">
            <a:spAutoFit/>
          </a:bodyPr>
          <a:lstStyle/>
          <a:p>
            <a:pPr algn="ctr"/>
            <a:r>
              <a:rPr lang="pt-BR" b="1" dirty="0">
                <a:effectLst/>
                <a:latin typeface="Cambria" panose="02040503050406030204" pitchFamily="18" charset="0"/>
                <a:ea typeface="Cambria" panose="02040503050406030204" pitchFamily="18" charset="0"/>
                <a:cs typeface="Times New Roman" panose="02020603050405020304" pitchFamily="18" charset="0"/>
              </a:rPr>
              <a:t>“</a:t>
            </a:r>
            <a:r>
              <a:rPr lang="pt-BR" b="1" i="1"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o caminho da sinodalidade é aquilo que Deus espera da Igreja do terceiro milênio</a:t>
            </a:r>
            <a:r>
              <a:rPr lang="pt-BR" b="1" dirty="0">
                <a:effectLst/>
                <a:latin typeface="Cambria" panose="02040503050406030204" pitchFamily="18" charset="0"/>
                <a:ea typeface="Cambria" panose="02040503050406030204" pitchFamily="18" charset="0"/>
                <a:cs typeface="Times New Roman" panose="02020603050405020304" pitchFamily="18" charset="0"/>
              </a:rPr>
              <a:t>”.</a:t>
            </a:r>
            <a:endParaRPr lang="pt-BR" b="1" dirty="0">
              <a:latin typeface="Cambria" panose="02040503050406030204" pitchFamily="18" charset="0"/>
              <a:ea typeface="Cambria" panose="02040503050406030204" pitchFamily="18" charset="0"/>
            </a:endParaRPr>
          </a:p>
        </p:txBody>
      </p:sp>
      <p:sp>
        <p:nvSpPr>
          <p:cNvPr id="7" name="CaixaDeTexto 6">
            <a:extLst>
              <a:ext uri="{FF2B5EF4-FFF2-40B4-BE49-F238E27FC236}">
                <a16:creationId xmlns:a16="http://schemas.microsoft.com/office/drawing/2014/main" id="{FBDAFE7D-6C48-1445-1D08-61A42DA6D102}"/>
              </a:ext>
            </a:extLst>
          </p:cNvPr>
          <p:cNvSpPr txBox="1"/>
          <p:nvPr/>
        </p:nvSpPr>
        <p:spPr>
          <a:xfrm>
            <a:off x="2230582" y="3489844"/>
            <a:ext cx="9129674" cy="1200329"/>
          </a:xfrm>
          <a:prstGeom prst="rect">
            <a:avLst/>
          </a:prstGeom>
          <a:noFill/>
        </p:spPr>
        <p:txBody>
          <a:bodyPr wrap="square">
            <a:spAutoFit/>
          </a:bodyPr>
          <a:lstStyle/>
          <a:p>
            <a:pPr algn="just"/>
            <a:r>
              <a:rPr lang="pt-BR" sz="1800" dirty="0">
                <a:effectLst/>
                <a:latin typeface="Cambria" panose="02040503050406030204" pitchFamily="18" charset="0"/>
                <a:ea typeface="Cambria" panose="02040503050406030204" pitchFamily="18" charset="0"/>
                <a:cs typeface="Times New Roman" panose="02020603050405020304" pitchFamily="18" charset="0"/>
              </a:rPr>
              <a:t>Falar de uma </a:t>
            </a:r>
            <a:r>
              <a:rPr lang="pt-BR" sz="1800" u="sng" dirty="0">
                <a:effectLst/>
                <a:latin typeface="Cambria" panose="02040503050406030204" pitchFamily="18" charset="0"/>
                <a:ea typeface="Cambria" panose="02040503050406030204" pitchFamily="18" charset="0"/>
                <a:cs typeface="Times New Roman" panose="02020603050405020304" pitchFamily="18" charset="0"/>
              </a:rPr>
              <a:t>Igreja sinodal</a:t>
            </a:r>
            <a:r>
              <a:rPr lang="pt-BR" sz="1800" dirty="0">
                <a:effectLst/>
                <a:latin typeface="Cambria" panose="02040503050406030204" pitchFamily="18" charset="0"/>
                <a:ea typeface="Cambria" panose="02040503050406030204" pitchFamily="18" charset="0"/>
                <a:cs typeface="Times New Roman" panose="02020603050405020304" pitchFamily="18" charset="0"/>
              </a:rPr>
              <a:t>, implica também </a:t>
            </a:r>
            <a:r>
              <a:rPr lang="pt-BR" sz="1800" u="sng"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compromisso com o Ecumenismo</a:t>
            </a:r>
            <a:r>
              <a:rPr lang="pt-BR" sz="1800" dirty="0">
                <a:effectLst/>
                <a:latin typeface="Cambria" panose="02040503050406030204" pitchFamily="18" charset="0"/>
                <a:ea typeface="Cambria" panose="02040503050406030204" pitchFamily="18" charset="0"/>
                <a:cs typeface="Times New Roman" panose="02020603050405020304" pitchFamily="18" charset="0"/>
              </a:rPr>
              <a:t>, fazendo sempre atual o apelo de Jesus: “</a:t>
            </a:r>
            <a:r>
              <a:rPr lang="pt-BR" sz="1800" u="sng" dirty="0">
                <a:effectLst/>
                <a:latin typeface="Cambria" panose="02040503050406030204" pitchFamily="18" charset="0"/>
                <a:ea typeface="Cambria" panose="02040503050406030204" pitchFamily="18" charset="0"/>
                <a:cs typeface="Times New Roman" panose="02020603050405020304" pitchFamily="18" charset="0"/>
              </a:rPr>
              <a:t>Que todos seja um, ó Pai, como eu e tu somos Um</a:t>
            </a:r>
            <a:r>
              <a:rPr lang="pt-BR" sz="1800" dirty="0">
                <a:effectLst/>
                <a:latin typeface="Cambria" panose="02040503050406030204" pitchFamily="18" charset="0"/>
                <a:ea typeface="Cambria" panose="02040503050406030204" pitchFamily="18" charset="0"/>
                <a:cs typeface="Times New Roman" panose="02020603050405020304" pitchFamily="18" charset="0"/>
              </a:rPr>
              <a:t>”. Somos chamados a </a:t>
            </a:r>
            <a:r>
              <a:rPr lang="pt-BR" sz="1800"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ver em </a:t>
            </a:r>
            <a:r>
              <a:rPr lang="pt-BR" sz="1600"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nossos</a:t>
            </a:r>
            <a:r>
              <a:rPr lang="pt-BR" sz="1800"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 irmãos separados aquilo que nos une, antes de nos darmos conta daquilo que nos separa</a:t>
            </a:r>
            <a:r>
              <a:rPr lang="pt-BR" sz="1800" b="1" dirty="0">
                <a:effectLst/>
                <a:latin typeface="Cambria" panose="02040503050406030204" pitchFamily="18" charset="0"/>
                <a:ea typeface="Cambria" panose="02040503050406030204" pitchFamily="18" charset="0"/>
                <a:cs typeface="Times New Roman" panose="02020603050405020304" pitchFamily="18" charset="0"/>
              </a:rPr>
              <a:t>. </a:t>
            </a:r>
            <a:endParaRPr lang="pt-BR" sz="18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9" name="Imagem 8">
            <a:extLst>
              <a:ext uri="{FF2B5EF4-FFF2-40B4-BE49-F238E27FC236}">
                <a16:creationId xmlns:a16="http://schemas.microsoft.com/office/drawing/2014/main" id="{777639DC-7C94-C2CA-D948-BFBB440816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346" y="4656797"/>
            <a:ext cx="1390935" cy="1398535"/>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CaixaDeTexto 9">
            <a:extLst>
              <a:ext uri="{FF2B5EF4-FFF2-40B4-BE49-F238E27FC236}">
                <a16:creationId xmlns:a16="http://schemas.microsoft.com/office/drawing/2014/main" id="{F87CD9F3-839E-882E-15E5-CCAA381A2F05}"/>
              </a:ext>
            </a:extLst>
          </p:cNvPr>
          <p:cNvSpPr txBox="1"/>
          <p:nvPr/>
        </p:nvSpPr>
        <p:spPr>
          <a:xfrm>
            <a:off x="2396837" y="5013647"/>
            <a:ext cx="8880979" cy="646331"/>
          </a:xfrm>
          <a:prstGeom prst="rect">
            <a:avLst/>
          </a:prstGeom>
          <a:noFill/>
          <a:ln>
            <a:solidFill>
              <a:schemeClr val="tx1"/>
            </a:solidFill>
            <a:prstDash val="lgDash"/>
          </a:ln>
        </p:spPr>
        <p:txBody>
          <a:bodyPr wrap="square">
            <a:spAutoFit/>
          </a:bodyPr>
          <a:lstStyle/>
          <a:p>
            <a:pPr algn="just"/>
            <a:r>
              <a:rPr lang="pt-BR" sz="1800" b="1" dirty="0">
                <a:effectLst/>
                <a:latin typeface="Cambria" panose="02040503050406030204" pitchFamily="18" charset="0"/>
                <a:ea typeface="Cambria" panose="02040503050406030204" pitchFamily="18" charset="0"/>
                <a:cs typeface="Times New Roman" panose="02020603050405020304" pitchFamily="18" charset="0"/>
              </a:rPr>
              <a:t>“</a:t>
            </a:r>
            <a:r>
              <a:rPr lang="pt-BR" sz="1800" b="1" i="1"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O diálogo não é apenas um intercâmbio de ideias, mas, de algum modo, é sempre um intercâmbio de dons</a:t>
            </a:r>
            <a:r>
              <a:rPr lang="pt-BR" sz="1800" b="1" dirty="0">
                <a:effectLst/>
                <a:latin typeface="Cambria" panose="02040503050406030204" pitchFamily="18" charset="0"/>
                <a:ea typeface="Cambria" panose="02040503050406030204" pitchFamily="18" charset="0"/>
                <a:cs typeface="Times New Roman" panose="02020603050405020304" pitchFamily="18" charset="0"/>
              </a:rPr>
              <a:t>” (João Paulo II, UUS n. 28; LG 13).</a:t>
            </a:r>
            <a:endParaRPr lang="pt-BR"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808312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41B43327-6731-5452-732D-B60333BE16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443" y="1076351"/>
            <a:ext cx="4852339" cy="4705298"/>
          </a:xfrm>
          <a:prstGeom prst="rect">
            <a:avLst/>
          </a:prstGeom>
        </p:spPr>
      </p:pic>
      <p:sp>
        <p:nvSpPr>
          <p:cNvPr id="7" name="CaixaDeTexto 6">
            <a:extLst>
              <a:ext uri="{FF2B5EF4-FFF2-40B4-BE49-F238E27FC236}">
                <a16:creationId xmlns:a16="http://schemas.microsoft.com/office/drawing/2014/main" id="{DB4CCFF9-B3DA-9661-F78D-DC153785B729}"/>
              </a:ext>
            </a:extLst>
          </p:cNvPr>
          <p:cNvSpPr txBox="1"/>
          <p:nvPr/>
        </p:nvSpPr>
        <p:spPr>
          <a:xfrm>
            <a:off x="6096000" y="1076351"/>
            <a:ext cx="5022574" cy="4020203"/>
          </a:xfrm>
          <a:prstGeom prst="rect">
            <a:avLst/>
          </a:prstGeom>
          <a:noFill/>
          <a:ln>
            <a:solidFill>
              <a:schemeClr val="tx1"/>
            </a:solidFill>
            <a:prstDash val="lgDash"/>
          </a:ln>
        </p:spPr>
        <p:txBody>
          <a:bodyPr wrap="square">
            <a:spAutoFit/>
          </a:bodyPr>
          <a:lstStyle/>
          <a:p>
            <a:pPr marL="285750" indent="-285750" algn="just">
              <a:lnSpc>
                <a:spcPct val="107000"/>
              </a:lnSpc>
              <a:buClr>
                <a:srgbClr val="B40000"/>
              </a:buClr>
              <a:buFont typeface="Arial" panose="020B0604020202020204" pitchFamily="34" charset="0"/>
              <a:buChar char="•"/>
            </a:pPr>
            <a:r>
              <a:rPr lang="pt-BR" sz="2000" dirty="0">
                <a:effectLst/>
                <a:latin typeface="Cambria" panose="02040503050406030204" pitchFamily="18" charset="0"/>
                <a:ea typeface="Cambria" panose="02040503050406030204" pitchFamily="18" charset="0"/>
                <a:cs typeface="Times New Roman" panose="02020603050405020304" pitchFamily="18" charset="0"/>
              </a:rPr>
              <a:t>O próprio Concílio de </a:t>
            </a:r>
            <a:r>
              <a:rPr lang="pt-BR" sz="20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Niceia</a:t>
            </a:r>
            <a:r>
              <a:rPr lang="pt-BR" sz="2000" dirty="0">
                <a:effectLst/>
                <a:latin typeface="Cambria" panose="02040503050406030204" pitchFamily="18" charset="0"/>
                <a:ea typeface="Cambria" panose="02040503050406030204" pitchFamily="18" charset="0"/>
                <a:cs typeface="Times New Roman" panose="02020603050405020304" pitchFamily="18" charset="0"/>
              </a:rPr>
              <a:t> se tonou </a:t>
            </a:r>
            <a:r>
              <a:rPr lang="pt-BR" sz="20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fundamento de comunhão </a:t>
            </a:r>
            <a:r>
              <a:rPr lang="pt-BR" sz="2000" dirty="0">
                <a:effectLst/>
                <a:latin typeface="Cambria" panose="02040503050406030204" pitchFamily="18" charset="0"/>
                <a:ea typeface="Cambria" panose="02040503050406030204" pitchFamily="18" charset="0"/>
                <a:cs typeface="Times New Roman" panose="02020603050405020304" pitchFamily="18" charset="0"/>
              </a:rPr>
              <a:t>entre as diversas confissões cristãs.</a:t>
            </a:r>
            <a:r>
              <a:rPr lang="pt-BR" sz="2000" b="1" dirty="0">
                <a:effectLst/>
                <a:latin typeface="Cambria" panose="02040503050406030204" pitchFamily="18" charset="0"/>
                <a:ea typeface="Cambria" panose="02040503050406030204" pitchFamily="18" charset="0"/>
                <a:cs typeface="Times New Roman" panose="02020603050405020304" pitchFamily="18" charset="0"/>
              </a:rPr>
              <a:t> </a:t>
            </a:r>
          </a:p>
          <a:p>
            <a:pPr marL="285750" indent="-285750" algn="just">
              <a:lnSpc>
                <a:spcPct val="107000"/>
              </a:lnSpc>
              <a:buClr>
                <a:srgbClr val="B40000"/>
              </a:buClr>
              <a:buFont typeface="Arial" panose="020B0604020202020204" pitchFamily="34" charset="0"/>
              <a:buChar char="•"/>
            </a:pPr>
            <a:r>
              <a:rPr lang="pt-BR" sz="2000" dirty="0">
                <a:effectLst/>
                <a:latin typeface="Cambria" panose="02040503050406030204" pitchFamily="18" charset="0"/>
                <a:ea typeface="Cambria" panose="02040503050406030204" pitchFamily="18" charset="0"/>
                <a:cs typeface="Times New Roman" panose="02020603050405020304" pitchFamily="18" charset="0"/>
              </a:rPr>
              <a:t>Este concílio assinalou uma passagem decisiva na definição da ortodoxia cristã. </a:t>
            </a:r>
          </a:p>
          <a:p>
            <a:pPr marL="285750" indent="-285750" algn="just">
              <a:lnSpc>
                <a:spcPct val="107000"/>
              </a:lnSpc>
              <a:buClr>
                <a:srgbClr val="B40000"/>
              </a:buClr>
              <a:buFont typeface="Arial" panose="020B0604020202020204" pitchFamily="34" charset="0"/>
              <a:buChar char="•"/>
            </a:pPr>
            <a:r>
              <a:rPr lang="pt-BR" sz="2000" dirty="0">
                <a:effectLst/>
                <a:latin typeface="Cambria" panose="02040503050406030204" pitchFamily="18" charset="0"/>
                <a:ea typeface="Cambria" panose="02040503050406030204" pitchFamily="18" charset="0"/>
                <a:cs typeface="Times New Roman" panose="02020603050405020304" pitchFamily="18" charset="0"/>
              </a:rPr>
              <a:t>Embora o arianismo não tenha desaparecido completamente logo após a proclamação do </a:t>
            </a:r>
            <a:r>
              <a:rPr lang="pt-BR" sz="2000" b="1" dirty="0">
                <a:solidFill>
                  <a:srgbClr val="B40000"/>
                </a:solidFill>
                <a:effectLst/>
                <a:latin typeface="Cambria" panose="02040503050406030204" pitchFamily="18" charset="0"/>
                <a:ea typeface="Cambria" panose="02040503050406030204" pitchFamily="18" charset="0"/>
                <a:cs typeface="Times New Roman" panose="02020603050405020304" pitchFamily="18" charset="0"/>
              </a:rPr>
              <a:t>Credo </a:t>
            </a:r>
            <a:r>
              <a:rPr lang="pt-BR" sz="2000" b="1" dirty="0">
                <a:solidFill>
                  <a:srgbClr val="B40000"/>
                </a:solidFill>
                <a:latin typeface="Cambria" panose="02040503050406030204" pitchFamily="18" charset="0"/>
                <a:ea typeface="Cambria" panose="02040503050406030204" pitchFamily="18" charset="0"/>
                <a:cs typeface="Times New Roman" panose="02020603050405020304" pitchFamily="18" charset="0"/>
              </a:rPr>
              <a:t>N</a:t>
            </a:r>
            <a:r>
              <a:rPr lang="pt-BR" sz="2000" b="1" dirty="0">
                <a:solidFill>
                  <a:srgbClr val="B40000"/>
                </a:solidFill>
                <a:effectLst/>
                <a:latin typeface="Cambria" panose="02040503050406030204" pitchFamily="18" charset="0"/>
                <a:ea typeface="Cambria" panose="02040503050406030204" pitchFamily="18" charset="0"/>
                <a:cs typeface="Times New Roman" panose="02020603050405020304" pitchFamily="18" charset="0"/>
              </a:rPr>
              <a:t>iceno</a:t>
            </a:r>
            <a:r>
              <a:rPr lang="pt-BR" sz="2000" b="1" dirty="0">
                <a:effectLst/>
                <a:latin typeface="Cambria" panose="02040503050406030204" pitchFamily="18" charset="0"/>
                <a:ea typeface="Cambria" panose="02040503050406030204" pitchFamily="18" charset="0"/>
                <a:cs typeface="Times New Roman" panose="02020603050405020304" pitchFamily="18" charset="0"/>
              </a:rPr>
              <a:t>,</a:t>
            </a:r>
            <a:r>
              <a:rPr lang="pt-BR" sz="2000" dirty="0">
                <a:effectLst/>
                <a:latin typeface="Cambria" panose="02040503050406030204" pitchFamily="18" charset="0"/>
                <a:ea typeface="Cambria" panose="02040503050406030204" pitchFamily="18" charset="0"/>
                <a:cs typeface="Times New Roman" panose="02020603050405020304" pitchFamily="18" charset="0"/>
              </a:rPr>
              <a:t> </a:t>
            </a:r>
            <a:r>
              <a:rPr lang="pt-BR" sz="2000" b="1" dirty="0">
                <a:effectLst/>
                <a:latin typeface="Cambria" panose="02040503050406030204" pitchFamily="18" charset="0"/>
                <a:ea typeface="Cambria" panose="02040503050406030204" pitchFamily="18" charset="0"/>
                <a:cs typeface="Times New Roman" panose="02020603050405020304" pitchFamily="18" charset="0"/>
              </a:rPr>
              <a:t>tal símbolo se tornou o fundamento da fé cristã, compartilhada por católicos, Ortodoxos, Luteranos, Anglicanos e </a:t>
            </a:r>
            <a:r>
              <a:rPr lang="pt-BR" sz="2000" b="1" dirty="0" err="1">
                <a:effectLst/>
                <a:latin typeface="Cambria" panose="02040503050406030204" pitchFamily="18" charset="0"/>
                <a:ea typeface="Cambria" panose="02040503050406030204" pitchFamily="18" charset="0"/>
                <a:cs typeface="Times New Roman" panose="02020603050405020304" pitchFamily="18" charset="0"/>
              </a:rPr>
              <a:t>Vetero</a:t>
            </a:r>
            <a:r>
              <a:rPr lang="pt-BR" sz="2000" b="1" dirty="0">
                <a:effectLst/>
                <a:latin typeface="Cambria" panose="02040503050406030204" pitchFamily="18" charset="0"/>
                <a:ea typeface="Cambria" panose="02040503050406030204" pitchFamily="18" charset="0"/>
                <a:cs typeface="Times New Roman" panose="02020603050405020304" pitchFamily="18" charset="0"/>
              </a:rPr>
              <a:t>-Católicos</a:t>
            </a:r>
            <a:r>
              <a:rPr lang="pt-BR" sz="1800" b="1" dirty="0">
                <a:effectLst/>
                <a:latin typeface="Cambria" panose="02040503050406030204" pitchFamily="18" charset="0"/>
                <a:ea typeface="Cambria" panose="02040503050406030204" pitchFamily="18" charset="0"/>
                <a:cs typeface="Times New Roman" panose="02020603050405020304" pitchFamily="18" charset="0"/>
              </a:rPr>
              <a:t>.</a:t>
            </a:r>
            <a:endParaRPr lang="pt-BR" sz="1400" b="1"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960479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BE9F9A73-5FDC-FE1D-5EA5-381F0D413EE7}"/>
              </a:ext>
            </a:extLst>
          </p:cNvPr>
          <p:cNvPicPr>
            <a:picLocks noChangeAspect="1"/>
          </p:cNvPicPr>
          <p:nvPr/>
        </p:nvPicPr>
        <p:blipFill rotWithShape="1">
          <a:blip r:embed="rId3">
            <a:extLst>
              <a:ext uri="{28A0092B-C50C-407E-A947-70E740481C1C}">
                <a14:useLocalDpi xmlns:a14="http://schemas.microsoft.com/office/drawing/2010/main" val="0"/>
              </a:ext>
            </a:extLst>
          </a:blip>
          <a:srcRect l="15806" t="4095" r="2623" b="4437"/>
          <a:stretch/>
        </p:blipFill>
        <p:spPr>
          <a:xfrm>
            <a:off x="831273" y="1717963"/>
            <a:ext cx="5003043" cy="3422073"/>
          </a:xfrm>
          <a:prstGeom prst="rect">
            <a:avLst/>
          </a:prstGeom>
        </p:spPr>
      </p:pic>
      <p:sp>
        <p:nvSpPr>
          <p:cNvPr id="5" name="CaixaDeTexto 4">
            <a:extLst>
              <a:ext uri="{FF2B5EF4-FFF2-40B4-BE49-F238E27FC236}">
                <a16:creationId xmlns:a16="http://schemas.microsoft.com/office/drawing/2014/main" id="{0837B1EA-B4C9-B7E3-2F1D-54788C479A70}"/>
              </a:ext>
            </a:extLst>
          </p:cNvPr>
          <p:cNvSpPr txBox="1"/>
          <p:nvPr/>
        </p:nvSpPr>
        <p:spPr>
          <a:xfrm>
            <a:off x="6096000" y="1443754"/>
            <a:ext cx="5264727" cy="4322465"/>
          </a:xfrm>
          <a:prstGeom prst="rect">
            <a:avLst/>
          </a:prstGeom>
          <a:noFill/>
          <a:ln>
            <a:solidFill>
              <a:schemeClr val="tx1"/>
            </a:solidFill>
            <a:prstDash val="lgDash"/>
          </a:ln>
        </p:spPr>
        <p:txBody>
          <a:bodyPr wrap="square">
            <a:spAutoFit/>
          </a:bodyPr>
          <a:lstStyle/>
          <a:p>
            <a:pPr marL="285750" indent="-285750" algn="just">
              <a:lnSpc>
                <a:spcPct val="107000"/>
              </a:lnSpc>
              <a:spcAft>
                <a:spcPts val="800"/>
              </a:spcAft>
              <a:buClr>
                <a:srgbClr val="B40000"/>
              </a:buClr>
              <a:buFont typeface="Arial" panose="020B0604020202020204" pitchFamily="34" charset="0"/>
              <a:buChar char="•"/>
            </a:pPr>
            <a:r>
              <a:rPr lang="pt-BR" sz="1800" dirty="0">
                <a:effectLst/>
                <a:latin typeface="Cambria" panose="02040503050406030204" pitchFamily="18" charset="0"/>
                <a:ea typeface="Cambria" panose="02040503050406030204" pitchFamily="18" charset="0"/>
                <a:cs typeface="Times New Roman" panose="02020603050405020304" pitchFamily="18" charset="0"/>
              </a:rPr>
              <a:t>Não é de estranhar que a chamada “</a:t>
            </a:r>
            <a:r>
              <a:rPr lang="pt-BR" sz="1800" b="1" dirty="0" err="1">
                <a:effectLst/>
                <a:latin typeface="Cambria" panose="02040503050406030204" pitchFamily="18" charset="0"/>
                <a:ea typeface="Cambria" panose="02040503050406030204" pitchFamily="18" charset="0"/>
                <a:cs typeface="Times New Roman" panose="02020603050405020304" pitchFamily="18" charset="0"/>
              </a:rPr>
              <a:t>Confessio</a:t>
            </a:r>
            <a:r>
              <a:rPr lang="pt-BR" sz="1800" b="1" dirty="0">
                <a:effectLst/>
                <a:latin typeface="Cambria" panose="02040503050406030204" pitchFamily="18" charset="0"/>
                <a:ea typeface="Cambria" panose="02040503050406030204" pitchFamily="18" charset="0"/>
                <a:cs typeface="Times New Roman" panose="02020603050405020304" pitchFamily="18" charset="0"/>
              </a:rPr>
              <a:t> </a:t>
            </a:r>
            <a:r>
              <a:rPr lang="pt-BR" sz="1800" b="1" dirty="0" err="1">
                <a:effectLst/>
                <a:latin typeface="Cambria" panose="02040503050406030204" pitchFamily="18" charset="0"/>
                <a:ea typeface="Cambria" panose="02040503050406030204" pitchFamily="18" charset="0"/>
                <a:cs typeface="Times New Roman" panose="02020603050405020304" pitchFamily="18" charset="0"/>
              </a:rPr>
              <a:t>Augustana</a:t>
            </a:r>
            <a:r>
              <a:rPr lang="pt-BR" sz="1800" b="1" dirty="0">
                <a:effectLst/>
                <a:latin typeface="Cambria" panose="02040503050406030204" pitchFamily="18" charset="0"/>
                <a:ea typeface="Cambria" panose="02040503050406030204" pitchFamily="18" charset="0"/>
                <a:cs typeface="Times New Roman" panose="02020603050405020304" pitchFamily="18" charset="0"/>
              </a:rPr>
              <a:t>”</a:t>
            </a:r>
            <a:r>
              <a:rPr lang="pt-BR" sz="1800" dirty="0">
                <a:effectLst/>
                <a:latin typeface="Cambria" panose="02040503050406030204" pitchFamily="18" charset="0"/>
                <a:ea typeface="Cambria" panose="02040503050406030204" pitchFamily="18" charset="0"/>
                <a:cs typeface="Times New Roman" panose="02020603050405020304" pitchFamily="18" charset="0"/>
              </a:rPr>
              <a:t> (ou Confissão de </a:t>
            </a:r>
            <a:r>
              <a:rPr lang="pt-BR" sz="1800" u="sng" dirty="0">
                <a:effectLst/>
                <a:latin typeface="Cambria" panose="02040503050406030204" pitchFamily="18" charset="0"/>
                <a:ea typeface="Cambria" panose="02040503050406030204" pitchFamily="18" charset="0"/>
                <a:cs typeface="Times New Roman" panose="02020603050405020304" pitchFamily="18" charset="0"/>
              </a:rPr>
              <a:t>Augsburgo)</a:t>
            </a:r>
            <a:r>
              <a:rPr lang="pt-BR" sz="1800" dirty="0">
                <a:effectLst/>
                <a:latin typeface="Cambria" panose="02040503050406030204" pitchFamily="18" charset="0"/>
                <a:ea typeface="Cambria" panose="02040503050406030204" pitchFamily="18" charset="0"/>
                <a:cs typeface="Times New Roman" panose="02020603050405020304" pitchFamily="18" charset="0"/>
              </a:rPr>
              <a:t>, escrita em </a:t>
            </a:r>
            <a:r>
              <a:rPr lang="pt-BR" sz="1800" b="1" dirty="0">
                <a:effectLst/>
                <a:latin typeface="Cambria" panose="02040503050406030204" pitchFamily="18" charset="0"/>
                <a:ea typeface="Cambria" panose="02040503050406030204" pitchFamily="18" charset="0"/>
                <a:cs typeface="Times New Roman" panose="02020603050405020304" pitchFamily="18" charset="0"/>
              </a:rPr>
              <a:t>1530 por Filipe </a:t>
            </a:r>
            <a:r>
              <a:rPr lang="pt-BR" sz="1800" b="1" dirty="0" err="1">
                <a:effectLst/>
                <a:latin typeface="Cambria" panose="02040503050406030204" pitchFamily="18" charset="0"/>
                <a:ea typeface="Cambria" panose="02040503050406030204" pitchFamily="18" charset="0"/>
                <a:cs typeface="Times New Roman" panose="02020603050405020304" pitchFamily="18" charset="0"/>
              </a:rPr>
              <a:t>Melanchthon</a:t>
            </a:r>
            <a:r>
              <a:rPr lang="pt-BR" sz="1800" b="1" dirty="0">
                <a:effectLst/>
                <a:latin typeface="Cambria" panose="02040503050406030204" pitchFamily="18" charset="0"/>
                <a:ea typeface="Cambria" panose="02040503050406030204" pitchFamily="18" charset="0"/>
                <a:cs typeface="Times New Roman" panose="02020603050405020304" pitchFamily="18" charset="0"/>
              </a:rPr>
              <a:t> </a:t>
            </a:r>
            <a:r>
              <a:rPr lang="pt-BR" sz="1800" dirty="0">
                <a:effectLst/>
                <a:latin typeface="Cambria" panose="02040503050406030204" pitchFamily="18" charset="0"/>
                <a:ea typeface="Cambria" panose="02040503050406030204" pitchFamily="18" charset="0"/>
                <a:cs typeface="Times New Roman" panose="02020603050405020304" pitchFamily="18" charset="0"/>
              </a:rPr>
              <a:t>(figura central da teologia protestante), e que serviu de base à unidade doutrinal das igrejas reformadas, comece o seu primeiro artigo salientando que </a:t>
            </a:r>
            <a:r>
              <a:rPr lang="pt-BR" sz="1800" b="1" dirty="0">
                <a:effectLst/>
                <a:latin typeface="Cambria" panose="02040503050406030204" pitchFamily="18" charset="0"/>
                <a:ea typeface="Cambria" panose="02040503050406030204" pitchFamily="18" charset="0"/>
                <a:cs typeface="Times New Roman" panose="02020603050405020304" pitchFamily="18" charset="0"/>
              </a:rPr>
              <a:t>o que as igrejas “ensinam” sobre “Deus” está em “plena concordância com os decretos do Concílio de Niceia</a:t>
            </a:r>
            <a:r>
              <a:rPr lang="pt-BR" sz="1800" dirty="0">
                <a:effectLst/>
                <a:latin typeface="Cambria" panose="02040503050406030204" pitchFamily="18" charset="0"/>
                <a:ea typeface="Cambria" panose="02040503050406030204" pitchFamily="18" charset="0"/>
                <a:cs typeface="Times New Roman" panose="02020603050405020304" pitchFamily="18" charset="0"/>
              </a:rPr>
              <a:t>. </a:t>
            </a:r>
          </a:p>
          <a:p>
            <a:pPr marL="285750" indent="-285750" algn="just">
              <a:lnSpc>
                <a:spcPct val="107000"/>
              </a:lnSpc>
              <a:spcAft>
                <a:spcPts val="800"/>
              </a:spcAft>
              <a:buClr>
                <a:srgbClr val="B40000"/>
              </a:buClr>
              <a:buFont typeface="Arial" panose="020B0604020202020204" pitchFamily="34" charset="0"/>
              <a:buChar char="•"/>
            </a:pPr>
            <a:r>
              <a:rPr lang="pt-BR" sz="1800" dirty="0">
                <a:effectLst/>
                <a:latin typeface="Cambria" panose="02040503050406030204" pitchFamily="18" charset="0"/>
                <a:ea typeface="Cambria" panose="02040503050406030204" pitchFamily="18" charset="0"/>
                <a:cs typeface="Times New Roman" panose="02020603050405020304" pitchFamily="18" charset="0"/>
              </a:rPr>
              <a:t>Se a Confissão de Augsburgo pode ser reconhecida como o “primeiro” documento ecumênico entre luteranos e católicos, isso deve-se em grande parte à avaliação que faz da doutrina dos primeiros concílios.</a:t>
            </a:r>
            <a:endParaRPr lang="pt-BR" sz="14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7622922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86A6BB4C-894D-60C4-35FA-C41D544FAE1E}"/>
              </a:ext>
            </a:extLst>
          </p:cNvPr>
          <p:cNvSpPr txBox="1"/>
          <p:nvPr/>
        </p:nvSpPr>
        <p:spPr>
          <a:xfrm>
            <a:off x="720436" y="1179336"/>
            <a:ext cx="10751127" cy="3433376"/>
          </a:xfrm>
          <a:prstGeom prst="rect">
            <a:avLst/>
          </a:prstGeom>
          <a:noFill/>
        </p:spPr>
        <p:txBody>
          <a:bodyPr wrap="square">
            <a:spAutoFit/>
          </a:bodyPr>
          <a:lstStyle/>
          <a:p>
            <a:pPr marL="285750" indent="-285750" algn="just">
              <a:lnSpc>
                <a:spcPct val="107000"/>
              </a:lnSpc>
              <a:spcAft>
                <a:spcPts val="800"/>
              </a:spcAft>
              <a:buClr>
                <a:srgbClr val="B40000"/>
              </a:buClr>
              <a:buFont typeface="Arial" panose="020B0604020202020204" pitchFamily="34" charset="0"/>
              <a:buChar char="•"/>
            </a:pPr>
            <a:r>
              <a:rPr lang="pt-BR" dirty="0">
                <a:effectLst/>
                <a:latin typeface="Cambria" panose="02040503050406030204" pitchFamily="18" charset="0"/>
                <a:ea typeface="Cambria" panose="02040503050406030204" pitchFamily="18" charset="0"/>
                <a:cs typeface="Times New Roman" panose="02020603050405020304" pitchFamily="18" charset="0"/>
              </a:rPr>
              <a:t>Nosso </a:t>
            </a:r>
            <a:r>
              <a:rPr lang="pt-BR" b="1" dirty="0">
                <a:effectLst/>
                <a:latin typeface="Cambria" panose="02040503050406030204" pitchFamily="18" charset="0"/>
                <a:ea typeface="Cambria" panose="02040503050406030204" pitchFamily="18" charset="0"/>
                <a:cs typeface="Times New Roman" panose="02020603050405020304" pitchFamily="18" charset="0"/>
              </a:rPr>
              <a:t>grande desafio hoje</a:t>
            </a:r>
            <a:r>
              <a:rPr lang="pt-BR" dirty="0">
                <a:effectLst/>
                <a:latin typeface="Cambria" panose="02040503050406030204" pitchFamily="18" charset="0"/>
                <a:ea typeface="Cambria" panose="02040503050406030204" pitchFamily="18" charset="0"/>
                <a:cs typeface="Times New Roman" panose="02020603050405020304" pitchFamily="18" charset="0"/>
              </a:rPr>
              <a:t> em um mundo tão fragmentado, no qual somos bombardeados por uma lógica agressiva e individualista, </a:t>
            </a:r>
            <a:r>
              <a:rPr lang="pt-BR" b="1" dirty="0">
                <a:effectLst/>
                <a:latin typeface="Cambria" panose="02040503050406030204" pitchFamily="18" charset="0"/>
                <a:ea typeface="Cambria" panose="02040503050406030204" pitchFamily="18" charset="0"/>
                <a:cs typeface="Times New Roman" panose="02020603050405020304" pitchFamily="18" charset="0"/>
              </a:rPr>
              <a:t>é ser sinais de esperança</a:t>
            </a:r>
            <a:r>
              <a:rPr lang="pt-BR" dirty="0">
                <a:effectLst/>
                <a:latin typeface="Cambria" panose="02040503050406030204" pitchFamily="18" charset="0"/>
                <a:ea typeface="Cambria" panose="02040503050406030204" pitchFamily="18" charset="0"/>
                <a:cs typeface="Times New Roman" panose="02020603050405020304" pitchFamily="18" charset="0"/>
              </a:rPr>
              <a:t>, estabelecendo diálogo com o diferente; </a:t>
            </a:r>
            <a:r>
              <a:rPr lang="pt-BR" b="1" dirty="0">
                <a:effectLst/>
                <a:latin typeface="Cambria" panose="02040503050406030204" pitchFamily="18" charset="0"/>
                <a:ea typeface="Cambria" panose="02040503050406030204" pitchFamily="18" charset="0"/>
                <a:cs typeface="Times New Roman" panose="02020603050405020304" pitchFamily="18" charset="0"/>
              </a:rPr>
              <a:t>é viver a nossa fé construindo pontes, indicando caminhos a ser trilhados nas noites escuras de nossa história</a:t>
            </a:r>
            <a:r>
              <a:rPr lang="pt-BR" dirty="0">
                <a:effectLst/>
                <a:latin typeface="Cambria" panose="02040503050406030204" pitchFamily="18" charset="0"/>
                <a:ea typeface="Cambria" panose="02040503050406030204" pitchFamily="18" charset="0"/>
                <a:cs typeface="Times New Roman" panose="02020603050405020304" pitchFamily="18" charset="0"/>
              </a:rPr>
              <a:t>, confessando, com toda força, que Jesus é o eterno Filho de Deus que veio ao nosso encontro e se fez carne, verdadeiro Deus e verdadeiro homem.</a:t>
            </a:r>
          </a:p>
          <a:p>
            <a:pPr marL="285750" indent="-285750" algn="just">
              <a:lnSpc>
                <a:spcPct val="107000"/>
              </a:lnSpc>
              <a:spcAft>
                <a:spcPts val="800"/>
              </a:spcAft>
              <a:buClr>
                <a:srgbClr val="B40000"/>
              </a:buClr>
              <a:buFont typeface="Arial" panose="020B0604020202020204" pitchFamily="34" charset="0"/>
              <a:buChar char="•"/>
            </a:pPr>
            <a:r>
              <a:rPr lang="pt-BR" dirty="0">
                <a:effectLst/>
                <a:latin typeface="Cambria" panose="02040503050406030204" pitchFamily="18" charset="0"/>
                <a:ea typeface="Cambria" panose="02040503050406030204" pitchFamily="18" charset="0"/>
                <a:cs typeface="Times New Roman" panose="02020603050405020304" pitchFamily="18" charset="0"/>
              </a:rPr>
              <a:t> Não podemos nos dar </a:t>
            </a:r>
            <a:r>
              <a:rPr lang="pt-BR" b="1" dirty="0">
                <a:effectLst/>
                <a:latin typeface="Cambria" panose="02040503050406030204" pitchFamily="18" charset="0"/>
                <a:ea typeface="Cambria" panose="02040503050406030204" pitchFamily="18" charset="0"/>
                <a:cs typeface="Times New Roman" panose="02020603050405020304" pitchFamily="18" charset="0"/>
              </a:rPr>
              <a:t>o luxo de sermos discípulos de Jesus numa vida individualista, egocêntrica</a:t>
            </a:r>
            <a:r>
              <a:rPr lang="pt-BR" dirty="0">
                <a:effectLst/>
                <a:latin typeface="Cambria" panose="02040503050406030204" pitchFamily="18" charset="0"/>
                <a:ea typeface="Cambria" panose="02040503050406030204" pitchFamily="18" charset="0"/>
                <a:cs typeface="Times New Roman" panose="02020603050405020304" pitchFamily="18" charset="0"/>
              </a:rPr>
              <a:t>, cada um pensando apenas em si e não na realização plena do Reino. Quantos hoje defendem uma </a:t>
            </a:r>
            <a:r>
              <a:rPr lang="pt-BR" u="sng"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Igreja refratária aos sinais dos tempos</a:t>
            </a:r>
            <a:r>
              <a:rPr lang="pt-BR"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r>
              <a:rPr lang="pt-BR" dirty="0">
                <a:effectLst/>
                <a:latin typeface="Cambria" panose="02040503050406030204" pitchFamily="18" charset="0"/>
                <a:ea typeface="Cambria" panose="02040503050406030204" pitchFamily="18" charset="0"/>
                <a:cs typeface="Times New Roman" panose="02020603050405020304" pitchFamily="18" charset="0"/>
              </a:rPr>
              <a:t> centrada apenas em si mesma e indiferente aos sofrimentos da humanidade.  Somente engajados numa </a:t>
            </a:r>
            <a:r>
              <a:rPr lang="pt-BR"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evangelização </a:t>
            </a:r>
            <a:r>
              <a:rPr lang="pt-BR" b="1" dirty="0" err="1">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inculturada</a:t>
            </a:r>
            <a:r>
              <a:rPr lang="pt-BR" dirty="0">
                <a:effectLst/>
                <a:latin typeface="Cambria" panose="02040503050406030204" pitchFamily="18" charset="0"/>
                <a:ea typeface="Cambria" panose="02040503050406030204" pitchFamily="18" charset="0"/>
                <a:cs typeface="Times New Roman" panose="02020603050405020304" pitchFamily="18" charset="0"/>
              </a:rPr>
              <a:t>, centrada no diálogo fecundo com os homens e mulheres de hoje, daremos testemunho do amor de Deus e de que o mal não terá a última palavra, a última palavra será do </a:t>
            </a:r>
            <a:r>
              <a:rPr lang="pt-BR" b="1" dirty="0">
                <a:solidFill>
                  <a:srgbClr val="B40000"/>
                </a:solidFill>
                <a:effectLst/>
                <a:latin typeface="Cambria" panose="02040503050406030204" pitchFamily="18" charset="0"/>
                <a:ea typeface="Cambria" panose="02040503050406030204" pitchFamily="18" charset="0"/>
                <a:cs typeface="Times New Roman" panose="02020603050405020304" pitchFamily="18" charset="0"/>
              </a:rPr>
              <a:t>Amor</a:t>
            </a:r>
            <a:r>
              <a:rPr lang="pt-BR" dirty="0">
                <a:effectLst/>
                <a:latin typeface="Cambria" panose="02040503050406030204" pitchFamily="18" charset="0"/>
                <a:ea typeface="Cambria" panose="02040503050406030204" pitchFamily="18" charset="0"/>
                <a:cs typeface="Times New Roman" panose="02020603050405020304" pitchFamily="18" charset="0"/>
              </a:rPr>
              <a:t>. </a:t>
            </a:r>
          </a:p>
        </p:txBody>
      </p:sp>
      <p:pic>
        <p:nvPicPr>
          <p:cNvPr id="5" name="Imagem 4">
            <a:extLst>
              <a:ext uri="{FF2B5EF4-FFF2-40B4-BE49-F238E27FC236}">
                <a16:creationId xmlns:a16="http://schemas.microsoft.com/office/drawing/2014/main" id="{10E1ACA5-D7B8-02C8-2BBE-3E02140FE4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76" b="96203" l="9916" r="89241">
                        <a14:foregroundMark x1="41983" y1="23629" x2="41983" y2="23629"/>
                        <a14:foregroundMark x1="46414" y1="41350" x2="46414" y2="41350"/>
                        <a14:foregroundMark x1="59705" y1="10970" x2="59705" y2="10970"/>
                        <a14:foregroundMark x1="58228" y1="9283" x2="58228" y2="9283"/>
                        <a14:foregroundMark x1="33122" y1="25738" x2="33122" y2="25738"/>
                        <a14:foregroundMark x1="32278" y1="31224" x2="32278" y2="31224"/>
                        <a14:foregroundMark x1="32278" y1="36709" x2="32278" y2="36709"/>
                        <a14:foregroundMark x1="69409" y1="24051" x2="69409" y2="24051"/>
                        <a14:foregroundMark x1="70253" y1="22363" x2="70253" y2="22363"/>
                        <a14:foregroundMark x1="68354" y1="32911" x2="68354" y2="32911"/>
                        <a14:foregroundMark x1="71519" y1="32489" x2="71519" y2="32489"/>
                        <a14:foregroundMark x1="71097" y1="34599" x2="71097" y2="34599"/>
                        <a14:foregroundMark x1="49156" y1="75527" x2="49156" y2="75527"/>
                        <a14:foregroundMark x1="45359" y1="72996" x2="45359" y2="72996"/>
                        <a14:foregroundMark x1="47046" y1="78481" x2="47046" y2="78481"/>
                        <a14:foregroundMark x1="44726" y1="81013" x2="44726" y2="81013"/>
                        <a14:foregroundMark x1="41983" y1="81435" x2="41983" y2="81435"/>
                        <a14:foregroundMark x1="40295" y1="91983" x2="40295" y2="91983"/>
                        <a14:foregroundMark x1="35654" y1="94093" x2="35654" y2="94093"/>
                        <a14:foregroundMark x1="30802" y1="95359" x2="30802" y2="95359"/>
                        <a14:foregroundMark x1="42616" y1="96203" x2="42616" y2="96203"/>
                        <a14:foregroundMark x1="48101" y1="64979" x2="48101" y2="64979"/>
                        <a14:foregroundMark x1="69409" y1="18987" x2="69409" y2="18987"/>
                        <a14:foregroundMark x1="58017" y1="5907" x2="58017" y2="5907"/>
                        <a14:foregroundMark x1="70253" y1="36709" x2="70253" y2="36709"/>
                        <a14:foregroundMark x1="56540" y1="51899" x2="56540" y2="51899"/>
                        <a14:foregroundMark x1="32489" y1="22363" x2="32489" y2="22363"/>
                        <a14:foregroundMark x1="31646" y1="29536" x2="31646" y2="29536"/>
                        <a14:foregroundMark x1="32489" y1="24473" x2="32489" y2="24473"/>
                        <a14:foregroundMark x1="70675" y1="20675" x2="70675" y2="20675"/>
                        <a14:foregroundMark x1="72785" y1="28692" x2="72785" y2="28692"/>
                        <a14:foregroundMark x1="72152" y1="30802" x2="72152" y2="30802"/>
                        <a14:foregroundMark x1="58650" y1="27004" x2="58650" y2="27004"/>
                        <a14:foregroundMark x1="69831" y1="16456" x2="69831" y2="16456"/>
                        <a14:foregroundMark x1="60338" y1="6329" x2="60338" y2="6329"/>
                        <a14:foregroundMark x1="58861" y1="3376" x2="58861" y2="3376"/>
                        <a14:foregroundMark x1="34388" y1="30802" x2="34388" y2="30802"/>
                      </a14:backgroundRemoval>
                    </a14:imgEffect>
                  </a14:imgLayer>
                </a14:imgProps>
              </a:ext>
              <a:ext uri="{28A0092B-C50C-407E-A947-70E740481C1C}">
                <a14:useLocalDpi xmlns:a14="http://schemas.microsoft.com/office/drawing/2010/main" val="0"/>
              </a:ext>
            </a:extLst>
          </a:blip>
          <a:stretch>
            <a:fillRect/>
          </a:stretch>
        </p:blipFill>
        <p:spPr>
          <a:xfrm>
            <a:off x="4355179" y="4209778"/>
            <a:ext cx="3735876" cy="1867939"/>
          </a:xfrm>
          <a:prstGeom prst="rect">
            <a:avLst/>
          </a:prstGeom>
        </p:spPr>
      </p:pic>
    </p:spTree>
    <p:extLst>
      <p:ext uri="{BB962C8B-B14F-4D97-AF65-F5344CB8AC3E}">
        <p14:creationId xmlns:p14="http://schemas.microsoft.com/office/powerpoint/2010/main" val="9859975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21C7DB98-882E-9979-7C5A-2301DAAF29B7}"/>
              </a:ext>
            </a:extLst>
          </p:cNvPr>
          <p:cNvSpPr>
            <a:spLocks noGrp="1"/>
          </p:cNvSpPr>
          <p:nvPr>
            <p:ph idx="4294967295"/>
          </p:nvPr>
        </p:nvSpPr>
        <p:spPr>
          <a:xfrm>
            <a:off x="803564" y="1871631"/>
            <a:ext cx="10209009" cy="1658938"/>
          </a:xfrm>
        </p:spPr>
        <p:txBody>
          <a:bodyPr>
            <a:noAutofit/>
          </a:bodyPr>
          <a:lstStyle/>
          <a:p>
            <a:pPr algn="just"/>
            <a:r>
              <a:rPr lang="pt-BR"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O pressuposto do qual partir é </a:t>
            </a:r>
            <a:r>
              <a:rPr lang="pt-BR" sz="18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compreender a Igreja como Tradição vivente</a:t>
            </a:r>
            <a:r>
              <a:rPr lang="pt-BR"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ou seja, como o </a:t>
            </a:r>
            <a:r>
              <a:rPr lang="pt-BR" sz="18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esforço que cada geração faz para viver a fé na própria época</a:t>
            </a:r>
            <a:r>
              <a:rPr lang="pt-BR" sz="1800" u="sng"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r>
              <a:rPr lang="pt-BR"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com o espírito evangélico do escriba que, tornado discípulo do Reino dos céus [...] “tira fora do seu tesouro coisas novas e velhas” (</a:t>
            </a:r>
            <a:r>
              <a:rPr lang="pt-BR" sz="18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Mt</a:t>
            </a:r>
            <a:r>
              <a:rPr lang="pt-BR"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13,52). </a:t>
            </a:r>
          </a:p>
          <a:p>
            <a:pPr algn="just"/>
            <a:r>
              <a:rPr lang="pt-BR"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Nesta perspectiva, Niceia nos ajuda a “fazer a nossa parte” no </a:t>
            </a:r>
            <a:r>
              <a:rPr lang="pt-BR" sz="18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dinamismo</a:t>
            </a:r>
            <a:r>
              <a:rPr lang="pt-BR"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de:</a:t>
            </a:r>
            <a:endParaRPr lang="pt-BR" sz="1800" i="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6" name="Espaço Reservado para Conteúdo 2">
            <a:extLst>
              <a:ext uri="{FF2B5EF4-FFF2-40B4-BE49-F238E27FC236}">
                <a16:creationId xmlns:a16="http://schemas.microsoft.com/office/drawing/2014/main" id="{34FBBF8A-01D1-D74B-214E-A1CB9C389B66}"/>
              </a:ext>
            </a:extLst>
          </p:cNvPr>
          <p:cNvSpPr txBox="1">
            <a:spLocks/>
          </p:cNvSpPr>
          <p:nvPr/>
        </p:nvSpPr>
        <p:spPr>
          <a:xfrm>
            <a:off x="803564" y="769292"/>
            <a:ext cx="10460181" cy="926986"/>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None/>
            </a:pPr>
            <a:r>
              <a:rPr lang="pt-BR" sz="2800" b="1" dirty="0">
                <a:solidFill>
                  <a:srgbClr val="B40000"/>
                </a:solidFill>
              </a:rPr>
              <a:t>3.5 – </a:t>
            </a:r>
            <a:r>
              <a:rPr lang="pt-BR" sz="3200" b="1" dirty="0">
                <a:solidFill>
                  <a:srgbClr val="B40000"/>
                </a:solidFill>
              </a:rPr>
              <a:t>Niceia nos instiga a vivermos a nossa fé inseridos na Tradição vivente da Igreja</a:t>
            </a:r>
            <a:endParaRPr lang="pt-BR" sz="3200" b="1" dirty="0">
              <a:solidFill>
                <a:srgbClr val="B400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endParaRPr lang="pt-BR" sz="2800" b="1" dirty="0">
              <a:solidFill>
                <a:srgbClr val="B40000"/>
              </a:solidFill>
            </a:endParaRPr>
          </a:p>
        </p:txBody>
      </p:sp>
      <p:graphicFrame>
        <p:nvGraphicFramePr>
          <p:cNvPr id="4" name="Diagrama 3">
            <a:extLst>
              <a:ext uri="{FF2B5EF4-FFF2-40B4-BE49-F238E27FC236}">
                <a16:creationId xmlns:a16="http://schemas.microsoft.com/office/drawing/2014/main" id="{CFFA2B8E-D7B3-A447-A102-8343CB4BC814}"/>
              </a:ext>
            </a:extLst>
          </p:cNvPr>
          <p:cNvGraphicFramePr/>
          <p:nvPr>
            <p:extLst>
              <p:ext uri="{D42A27DB-BD31-4B8C-83A1-F6EECF244321}">
                <p14:modId xmlns:p14="http://schemas.microsoft.com/office/powerpoint/2010/main" val="2743603771"/>
              </p:ext>
            </p:extLst>
          </p:nvPr>
        </p:nvGraphicFramePr>
        <p:xfrm>
          <a:off x="7786253" y="2881209"/>
          <a:ext cx="4239492" cy="26776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m 6">
            <a:extLst>
              <a:ext uri="{FF2B5EF4-FFF2-40B4-BE49-F238E27FC236}">
                <a16:creationId xmlns:a16="http://schemas.microsoft.com/office/drawing/2014/main" id="{E74D18BB-8956-6002-ABA9-B05DE77DD6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8198" y="4220024"/>
            <a:ext cx="2708882" cy="1805277"/>
          </a:xfrm>
          <a:prstGeom prst="rect">
            <a:avLst/>
          </a:prstGeom>
        </p:spPr>
      </p:pic>
      <p:sp>
        <p:nvSpPr>
          <p:cNvPr id="8" name="CaixaDeTexto 7">
            <a:extLst>
              <a:ext uri="{FF2B5EF4-FFF2-40B4-BE49-F238E27FC236}">
                <a16:creationId xmlns:a16="http://schemas.microsoft.com/office/drawing/2014/main" id="{E0F6F89D-5EA6-5DAE-68BE-228B09FAD223}"/>
              </a:ext>
            </a:extLst>
          </p:cNvPr>
          <p:cNvSpPr txBox="1"/>
          <p:nvPr/>
        </p:nvSpPr>
        <p:spPr>
          <a:xfrm>
            <a:off x="3823565" y="4912509"/>
            <a:ext cx="4544870" cy="101566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pt-BR" sz="2000" b="1" i="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Nesse dinamismo somos </a:t>
            </a:r>
            <a:r>
              <a:rPr lang="pt-BR" sz="2000" b="1" i="1" dirty="0" err="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co-protagonistas</a:t>
            </a:r>
            <a:r>
              <a:rPr lang="pt-BR" sz="2000" b="1" i="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 com o Ressuscitado e o Espírito</a:t>
            </a:r>
            <a:r>
              <a:rPr lang="pt-BR" sz="1800" b="1" i="1"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a:t>
            </a:r>
            <a:endParaRPr lang="pt-BR" b="1" dirty="0">
              <a:solidFill>
                <a:schemeClr val="bg1"/>
              </a:solidFill>
            </a:endParaRPr>
          </a:p>
        </p:txBody>
      </p:sp>
    </p:spTree>
    <p:extLst>
      <p:ext uri="{BB962C8B-B14F-4D97-AF65-F5344CB8AC3E}">
        <p14:creationId xmlns:p14="http://schemas.microsoft.com/office/powerpoint/2010/main" val="2663317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39489119-F1E7-4E5F-A843-AB213996EF6D}"/>
              </a:ext>
            </a:extLst>
          </p:cNvPr>
          <p:cNvSpPr txBox="1"/>
          <p:nvPr/>
        </p:nvSpPr>
        <p:spPr>
          <a:xfrm>
            <a:off x="3147575" y="4526393"/>
            <a:ext cx="4594514" cy="400110"/>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pt-BR" sz="2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Depósito da Fé (Escritura + Tradição)</a:t>
            </a:r>
            <a:endParaRPr lang="pt-BR" sz="2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3" name="CaixaDeTexto 2">
            <a:extLst>
              <a:ext uri="{FF2B5EF4-FFF2-40B4-BE49-F238E27FC236}">
                <a16:creationId xmlns:a16="http://schemas.microsoft.com/office/drawing/2014/main" id="{AE462EC7-00AB-22A8-AD2A-0887A80FFAAD}"/>
              </a:ext>
            </a:extLst>
          </p:cNvPr>
          <p:cNvSpPr txBox="1"/>
          <p:nvPr/>
        </p:nvSpPr>
        <p:spPr>
          <a:xfrm>
            <a:off x="781049" y="906188"/>
            <a:ext cx="10435937" cy="1138773"/>
          </a:xfrm>
          <a:prstGeom prst="rect">
            <a:avLst/>
          </a:prstGeom>
          <a:noFill/>
          <a:ln>
            <a:solidFill>
              <a:schemeClr val="tx1"/>
            </a:solidFill>
            <a:prstDash val="lgDash"/>
          </a:ln>
        </p:spPr>
        <p:txBody>
          <a:bodyPr wrap="square">
            <a:spAutoFit/>
          </a:bodyPr>
          <a:lstStyle/>
          <a:p>
            <a:pPr algn="just"/>
            <a:r>
              <a:rPr lang="pt-BR" sz="17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Quando falamos da </a:t>
            </a:r>
            <a:r>
              <a:rPr lang="pt-BR" sz="17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Igreja como “tradição vivente</a:t>
            </a:r>
            <a:r>
              <a:rPr lang="pt-BR" sz="17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entendemos que a </a:t>
            </a:r>
            <a:r>
              <a:rPr lang="pt-BR" sz="17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Tradição</a:t>
            </a:r>
            <a:r>
              <a:rPr lang="pt-BR" sz="17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não é apenas um depósito de verdades antigas, mas uma </a:t>
            </a:r>
            <a:r>
              <a:rPr lang="pt-BR" sz="17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realidade dinâmica,</a:t>
            </a:r>
            <a:r>
              <a:rPr lang="pt-BR" sz="17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transmitida e atualizada pelo Espírito Santo ao longo da história. </a:t>
            </a:r>
            <a:r>
              <a:rPr lang="pt-BR" sz="17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 Tradição</a:t>
            </a:r>
            <a:r>
              <a:rPr lang="pt-BR" sz="17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não se limita a documentos escritos (como a Bíblia), mas </a:t>
            </a:r>
            <a:r>
              <a:rPr lang="pt-BR" sz="17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inclui a vida, a liturgia, a pregação e a prática da fé. </a:t>
            </a:r>
            <a:r>
              <a:rPr lang="pt-BR" sz="17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Tradição e Escritura formam um só depósito da </a:t>
            </a:r>
            <a:r>
              <a:rPr lang="pt-BR" sz="1700" dirty="0">
                <a:latin typeface="Cambria" panose="02040503050406030204" pitchFamily="18" charset="0"/>
                <a:ea typeface="Cambria" panose="02040503050406030204" pitchFamily="18" charset="0"/>
                <a:cs typeface="Times New Roman" panose="02020603050405020304" pitchFamily="18" charset="0"/>
              </a:rPr>
              <a:t>f</a:t>
            </a:r>
            <a:r>
              <a:rPr lang="pt-BR" sz="17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é </a:t>
            </a:r>
            <a:r>
              <a:rPr lang="pt-BR" sz="17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(DV n. 9).</a:t>
            </a:r>
            <a:endParaRPr lang="pt-BR" sz="1700" b="1" dirty="0">
              <a:solidFill>
                <a:schemeClr val="tx1"/>
              </a:solidFill>
              <a:latin typeface="Cambria" panose="02040503050406030204" pitchFamily="18" charset="0"/>
              <a:ea typeface="Cambria" panose="02040503050406030204" pitchFamily="18" charset="0"/>
            </a:endParaRPr>
          </a:p>
        </p:txBody>
      </p:sp>
      <p:sp>
        <p:nvSpPr>
          <p:cNvPr id="4" name="CaixaDeTexto 3">
            <a:extLst>
              <a:ext uri="{FF2B5EF4-FFF2-40B4-BE49-F238E27FC236}">
                <a16:creationId xmlns:a16="http://schemas.microsoft.com/office/drawing/2014/main" id="{145D94C0-C48C-5643-3A1F-A3AFC532F135}"/>
              </a:ext>
            </a:extLst>
          </p:cNvPr>
          <p:cNvSpPr txBox="1"/>
          <p:nvPr/>
        </p:nvSpPr>
        <p:spPr>
          <a:xfrm>
            <a:off x="3914773" y="2912296"/>
            <a:ext cx="2594265" cy="400110"/>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pt-BR" sz="2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Cristo e os Apóstolos</a:t>
            </a:r>
            <a:endParaRPr lang="pt-BR" sz="2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5" name="CaixaDeTexto 4">
            <a:extLst>
              <a:ext uri="{FF2B5EF4-FFF2-40B4-BE49-F238E27FC236}">
                <a16:creationId xmlns:a16="http://schemas.microsoft.com/office/drawing/2014/main" id="{7E78664B-08F4-883C-391B-7C8B38EA2DAC}"/>
              </a:ext>
            </a:extLst>
          </p:cNvPr>
          <p:cNvSpPr txBox="1"/>
          <p:nvPr/>
        </p:nvSpPr>
        <p:spPr>
          <a:xfrm>
            <a:off x="3258415" y="3739565"/>
            <a:ext cx="4317423" cy="400110"/>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pt-BR" sz="2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Tradição Apostólica (Oral e Escrita)</a:t>
            </a:r>
            <a:endParaRPr lang="pt-BR" sz="2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7" name="CaixaDeTexto 6">
            <a:extLst>
              <a:ext uri="{FF2B5EF4-FFF2-40B4-BE49-F238E27FC236}">
                <a16:creationId xmlns:a16="http://schemas.microsoft.com/office/drawing/2014/main" id="{6E59BB26-F980-12DB-86FB-6A423957FFB8}"/>
              </a:ext>
            </a:extLst>
          </p:cNvPr>
          <p:cNvSpPr txBox="1"/>
          <p:nvPr/>
        </p:nvSpPr>
        <p:spPr>
          <a:xfrm>
            <a:off x="2701194" y="5290192"/>
            <a:ext cx="5586848" cy="400110"/>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pt-BR" sz="2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Magistério e Vida da Igreja (Tradição Vivente)</a:t>
            </a:r>
            <a:endParaRPr lang="pt-BR" sz="2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8" name="CaixaDeTexto 7">
            <a:extLst>
              <a:ext uri="{FF2B5EF4-FFF2-40B4-BE49-F238E27FC236}">
                <a16:creationId xmlns:a16="http://schemas.microsoft.com/office/drawing/2014/main" id="{5D0A54B5-27B0-A892-B28A-8574321981A8}"/>
              </a:ext>
            </a:extLst>
          </p:cNvPr>
          <p:cNvSpPr txBox="1"/>
          <p:nvPr/>
        </p:nvSpPr>
        <p:spPr>
          <a:xfrm>
            <a:off x="2521526" y="2308983"/>
            <a:ext cx="5766515" cy="400110"/>
          </a:xfrm>
          <a:prstGeom prst="rect">
            <a:avLst/>
          </a:prstGeom>
          <a:noFill/>
        </p:spPr>
        <p:txBody>
          <a:bodyPr wrap="square">
            <a:spAutoFit/>
          </a:bodyPr>
          <a:lstStyle/>
          <a:p>
            <a:pPr algn="just"/>
            <a:r>
              <a:rPr lang="pt-BR" sz="20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FLUXO DA TRADIÇÃO VIVENTE NA IGREJA</a:t>
            </a:r>
            <a:endParaRPr lang="pt-BR" sz="2000" b="1" dirty="0">
              <a:solidFill>
                <a:srgbClr val="C00000"/>
              </a:solidFill>
              <a:latin typeface="Cambria" panose="02040503050406030204" pitchFamily="18" charset="0"/>
              <a:ea typeface="Cambria" panose="02040503050406030204" pitchFamily="18" charset="0"/>
            </a:endParaRPr>
          </a:p>
        </p:txBody>
      </p:sp>
      <p:sp>
        <p:nvSpPr>
          <p:cNvPr id="11" name="Seta: para Baixo 10">
            <a:extLst>
              <a:ext uri="{FF2B5EF4-FFF2-40B4-BE49-F238E27FC236}">
                <a16:creationId xmlns:a16="http://schemas.microsoft.com/office/drawing/2014/main" id="{6F9077DC-74B3-D1FA-D41B-66A1C94FAF3A}"/>
              </a:ext>
            </a:extLst>
          </p:cNvPr>
          <p:cNvSpPr/>
          <p:nvPr/>
        </p:nvSpPr>
        <p:spPr>
          <a:xfrm>
            <a:off x="4992401" y="3340291"/>
            <a:ext cx="282284" cy="3897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Seta: para Baixo 11">
            <a:extLst>
              <a:ext uri="{FF2B5EF4-FFF2-40B4-BE49-F238E27FC236}">
                <a16:creationId xmlns:a16="http://schemas.microsoft.com/office/drawing/2014/main" id="{60822AF5-8013-58EF-6E42-35A5F549E425}"/>
              </a:ext>
            </a:extLst>
          </p:cNvPr>
          <p:cNvSpPr/>
          <p:nvPr/>
        </p:nvSpPr>
        <p:spPr>
          <a:xfrm>
            <a:off x="4982443" y="4134069"/>
            <a:ext cx="282284" cy="3897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Seta: para Baixo 12">
            <a:extLst>
              <a:ext uri="{FF2B5EF4-FFF2-40B4-BE49-F238E27FC236}">
                <a16:creationId xmlns:a16="http://schemas.microsoft.com/office/drawing/2014/main" id="{706B9FD2-8EB4-B955-43E9-E18F9134DDFC}"/>
              </a:ext>
            </a:extLst>
          </p:cNvPr>
          <p:cNvSpPr/>
          <p:nvPr/>
        </p:nvSpPr>
        <p:spPr>
          <a:xfrm>
            <a:off x="4992401" y="4908536"/>
            <a:ext cx="282284" cy="3897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0464748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6F97DD05-A76A-9D94-7D8E-09E2ABBBA6F1}"/>
              </a:ext>
            </a:extLst>
          </p:cNvPr>
          <p:cNvSpPr txBox="1"/>
          <p:nvPr/>
        </p:nvSpPr>
        <p:spPr>
          <a:xfrm>
            <a:off x="716972" y="903193"/>
            <a:ext cx="10810010" cy="2585323"/>
          </a:xfrm>
          <a:prstGeom prst="rect">
            <a:avLst/>
          </a:prstGeom>
          <a:noFill/>
        </p:spPr>
        <p:txBody>
          <a:bodyPr wrap="square">
            <a:spAutoFit/>
          </a:bodyPr>
          <a:lstStyle/>
          <a:p>
            <a:pPr marL="285750" indent="-285750" algn="just">
              <a:buFont typeface="Arial" panose="020B0604020202020204" pitchFamily="34" charset="0"/>
              <a:buChar char="•"/>
            </a:pPr>
            <a:r>
              <a:rPr lang="pt-BR" sz="1800" dirty="0">
                <a:effectLst/>
                <a:latin typeface="Cambria" panose="02040503050406030204" pitchFamily="18" charset="0"/>
                <a:ea typeface="Cambria" panose="02040503050406030204" pitchFamily="18" charset="0"/>
                <a:cs typeface="Times New Roman" panose="02020603050405020304" pitchFamily="18" charset="0"/>
              </a:rPr>
              <a:t>É Vivente porque é </a:t>
            </a:r>
            <a:r>
              <a:rPr lang="pt-BR" sz="1800" b="1" dirty="0">
                <a:effectLst/>
                <a:latin typeface="Cambria" panose="02040503050406030204" pitchFamily="18" charset="0"/>
                <a:ea typeface="Cambria" panose="02040503050406030204" pitchFamily="18" charset="0"/>
                <a:cs typeface="Times New Roman" panose="02020603050405020304" pitchFamily="18" charset="0"/>
              </a:rPr>
              <a:t>sustentada pelo Magistério e guiada pelo Espírito </a:t>
            </a:r>
            <a:r>
              <a:rPr lang="pt-BR" sz="1800" dirty="0">
                <a:effectLst/>
                <a:latin typeface="Cambria" panose="02040503050406030204" pitchFamily="18" charset="0"/>
                <a:ea typeface="Cambria" panose="02040503050406030204" pitchFamily="18" charset="0"/>
                <a:cs typeface="Times New Roman" panose="02020603050405020304" pitchFamily="18" charset="0"/>
              </a:rPr>
              <a:t>que a mantém fiel à verdade original de Cristo</a:t>
            </a:r>
            <a:r>
              <a:rPr lang="pt-BR" sz="1800" b="1" dirty="0">
                <a:effectLst/>
                <a:latin typeface="Cambria" panose="02040503050406030204" pitchFamily="18" charset="0"/>
                <a:ea typeface="Cambria" panose="02040503050406030204" pitchFamily="18" charset="0"/>
                <a:cs typeface="Times New Roman" panose="02020603050405020304" pitchFamily="18" charset="0"/>
              </a:rPr>
              <a:t>. A Tradição não é “museu” de doutrinas</a:t>
            </a:r>
            <a:r>
              <a:rPr lang="pt-BR" sz="1800" dirty="0">
                <a:effectLst/>
                <a:latin typeface="Cambria" panose="02040503050406030204" pitchFamily="18" charset="0"/>
                <a:ea typeface="Cambria" panose="02040503050406030204" pitchFamily="18" charset="0"/>
                <a:cs typeface="Times New Roman" panose="02020603050405020304" pitchFamily="18" charset="0"/>
              </a:rPr>
              <a:t>, mas um </a:t>
            </a:r>
            <a:r>
              <a:rPr lang="pt-BR" sz="1800" b="1" dirty="0">
                <a:effectLst/>
                <a:latin typeface="Cambria" panose="02040503050406030204" pitchFamily="18" charset="0"/>
                <a:ea typeface="Cambria" panose="02040503050406030204" pitchFamily="18" charset="0"/>
                <a:cs typeface="Times New Roman" panose="02020603050405020304" pitchFamily="18" charset="0"/>
              </a:rPr>
              <a:t>corpo vivo que cresce em compreensão sem mudar de essência</a:t>
            </a:r>
            <a:r>
              <a:rPr lang="pt-BR" sz="1800" dirty="0">
                <a:effectLst/>
                <a:latin typeface="Cambria" panose="02040503050406030204" pitchFamily="18" charset="0"/>
                <a:ea typeface="Cambria" panose="02040503050406030204" pitchFamily="18" charset="0"/>
                <a:cs typeface="Times New Roman" panose="02020603050405020304" pitchFamily="18" charset="0"/>
              </a:rPr>
              <a:t>. Cresce, mas permanece a mesma - “O Espírito vos guiará à plena verdade e vos revelará todas as coisas” (</a:t>
            </a:r>
            <a:r>
              <a:rPr lang="pt-BR" sz="1800" dirty="0" err="1">
                <a:effectLst/>
                <a:latin typeface="Cambria" panose="02040503050406030204" pitchFamily="18" charset="0"/>
                <a:ea typeface="Cambria" panose="02040503050406030204" pitchFamily="18" charset="0"/>
                <a:cs typeface="Times New Roman" panose="02020603050405020304" pitchFamily="18" charset="0"/>
              </a:rPr>
              <a:t>Jo</a:t>
            </a:r>
            <a:r>
              <a:rPr lang="pt-BR" sz="1800" dirty="0">
                <a:effectLst/>
                <a:latin typeface="Cambria" panose="02040503050406030204" pitchFamily="18" charset="0"/>
                <a:ea typeface="Cambria" panose="02040503050406030204" pitchFamily="18" charset="0"/>
                <a:cs typeface="Times New Roman" panose="02020603050405020304" pitchFamily="18" charset="0"/>
              </a:rPr>
              <a:t> 16,13). </a:t>
            </a:r>
            <a:r>
              <a:rPr lang="pt-BR" sz="1800" b="1" dirty="0">
                <a:effectLst/>
                <a:latin typeface="Cambria" panose="02040503050406030204" pitchFamily="18" charset="0"/>
                <a:ea typeface="Cambria" panose="02040503050406030204" pitchFamily="18" charset="0"/>
                <a:cs typeface="Times New Roman" panose="02020603050405020304" pitchFamily="18" charset="0"/>
              </a:rPr>
              <a:t>A vida dos santos é “Evangelho vivido</a:t>
            </a:r>
            <a:r>
              <a:rPr lang="pt-BR" sz="1800" dirty="0">
                <a:effectLst/>
                <a:latin typeface="Cambria" panose="02040503050406030204" pitchFamily="18" charset="0"/>
                <a:ea typeface="Cambria" panose="02040503050406030204" pitchFamily="18" charset="0"/>
                <a:cs typeface="Times New Roman" panose="02020603050405020304" pitchFamily="18" charset="0"/>
              </a:rPr>
              <a:t>” para cada geração. </a:t>
            </a:r>
          </a:p>
          <a:p>
            <a:pPr marL="285750" indent="-285750" algn="just">
              <a:buFont typeface="Arial" panose="020B0604020202020204" pitchFamily="34" charset="0"/>
              <a:buChar char="•"/>
            </a:pPr>
            <a:r>
              <a:rPr lang="pt-BR" sz="1800" b="1" dirty="0">
                <a:effectLst/>
                <a:latin typeface="Cambria" panose="02040503050406030204" pitchFamily="18" charset="0"/>
                <a:ea typeface="Cambria" panose="02040503050406030204" pitchFamily="18" charset="0"/>
                <a:cs typeface="Times New Roman" panose="02020603050405020304" pitchFamily="18" charset="0"/>
              </a:rPr>
              <a:t>Muitos hoje entendem e defendem uma Tradição como imobilismo</a:t>
            </a:r>
            <a:r>
              <a:rPr lang="pt-BR" sz="1800" dirty="0">
                <a:effectLst/>
                <a:latin typeface="Cambria" panose="02040503050406030204" pitchFamily="18" charset="0"/>
                <a:ea typeface="Cambria" panose="02040503050406030204" pitchFamily="18" charset="0"/>
                <a:cs typeface="Times New Roman" panose="02020603050405020304" pitchFamily="18" charset="0"/>
              </a:rPr>
              <a:t>, veem a fé como algo congelado, sem diálogo com o presente. </a:t>
            </a:r>
            <a:r>
              <a:rPr lang="pt-BR" sz="1800" b="1" dirty="0">
                <a:effectLst/>
                <a:latin typeface="Cambria" panose="02040503050406030204" pitchFamily="18" charset="0"/>
                <a:ea typeface="Cambria" panose="02040503050406030204" pitchFamily="18" charset="0"/>
                <a:cs typeface="Times New Roman" panose="02020603050405020304" pitchFamily="18" charset="0"/>
              </a:rPr>
              <a:t>A fidelidade às origens implica abertura à ação do Espírito Santo hoje. </a:t>
            </a:r>
            <a:r>
              <a:rPr lang="pt-BR" sz="1800" dirty="0">
                <a:effectLst/>
                <a:latin typeface="Cambria" panose="02040503050406030204" pitchFamily="18" charset="0"/>
                <a:ea typeface="Cambria" panose="02040503050406030204" pitchFamily="18" charset="0"/>
                <a:cs typeface="Times New Roman" panose="02020603050405020304" pitchFamily="18" charset="0"/>
              </a:rPr>
              <a:t>Não somos franco atiradores eivados de prepotência, </a:t>
            </a:r>
            <a:r>
              <a:rPr lang="pt-BR" sz="1800" b="1" dirty="0">
                <a:solidFill>
                  <a:srgbClr val="B40000"/>
                </a:solidFill>
                <a:effectLst/>
                <a:latin typeface="Cambria" panose="02040503050406030204" pitchFamily="18" charset="0"/>
                <a:ea typeface="Cambria" panose="02040503050406030204" pitchFamily="18" charset="0"/>
                <a:cs typeface="Times New Roman" panose="02020603050405020304" pitchFamily="18" charset="0"/>
              </a:rPr>
              <a:t>somos seguidores de Cristo inseridos no seu corpo que é a Igreja</a:t>
            </a:r>
            <a:r>
              <a:rPr lang="pt-BR" sz="1800" dirty="0">
                <a:effectLst/>
                <a:latin typeface="Cambria" panose="02040503050406030204" pitchFamily="18" charset="0"/>
                <a:ea typeface="Cambria" panose="02040503050406030204" pitchFamily="18" charset="0"/>
                <a:cs typeface="Times New Roman" panose="02020603050405020304" pitchFamily="18" charset="0"/>
              </a:rPr>
              <a:t>; inseridos em uma tradição vivente. </a:t>
            </a:r>
            <a:endParaRPr lang="pt-BR" dirty="0">
              <a:latin typeface="Cambria" panose="02040503050406030204" pitchFamily="18" charset="0"/>
              <a:ea typeface="Cambria" panose="02040503050406030204" pitchFamily="18" charset="0"/>
            </a:endParaRPr>
          </a:p>
        </p:txBody>
      </p:sp>
      <p:sp>
        <p:nvSpPr>
          <p:cNvPr id="10" name="CaixaDeTexto 9">
            <a:extLst>
              <a:ext uri="{FF2B5EF4-FFF2-40B4-BE49-F238E27FC236}">
                <a16:creationId xmlns:a16="http://schemas.microsoft.com/office/drawing/2014/main" id="{DF11E90B-A08F-F54D-9F45-8C744A0B5E76}"/>
              </a:ext>
            </a:extLst>
          </p:cNvPr>
          <p:cNvSpPr txBox="1"/>
          <p:nvPr/>
        </p:nvSpPr>
        <p:spPr>
          <a:xfrm>
            <a:off x="2202873" y="3646484"/>
            <a:ext cx="6410155" cy="369332"/>
          </a:xfrm>
          <a:prstGeom prst="rect">
            <a:avLst/>
          </a:prstGeom>
          <a:noFill/>
          <a:ln>
            <a:solidFill>
              <a:schemeClr val="tx1"/>
            </a:solidFill>
            <a:prstDash val="lgDash"/>
          </a:ln>
        </p:spPr>
        <p:txBody>
          <a:bodyPr wrap="square">
            <a:spAutoFit/>
          </a:bodyPr>
          <a:lstStyle/>
          <a:p>
            <a:pPr algn="r"/>
            <a:r>
              <a:rPr lang="pt-BR" sz="1800" b="1" dirty="0">
                <a:effectLst/>
                <a:latin typeface="Cambria" panose="02040503050406030204" pitchFamily="18" charset="0"/>
                <a:ea typeface="Cambria" panose="02040503050406030204" pitchFamily="18" charset="0"/>
                <a:cs typeface="Times New Roman" panose="02020603050405020304" pitchFamily="18" charset="0"/>
              </a:rPr>
              <a:t>“</a:t>
            </a:r>
            <a:r>
              <a:rPr lang="pt-BR" b="1" i="1" dirty="0">
                <a:latin typeface="Cambria" panose="02040503050406030204" pitchFamily="18" charset="0"/>
                <a:ea typeface="Cambria" panose="02040503050406030204" pitchFamily="18" charset="0"/>
                <a:cs typeface="Times New Roman" panose="02020603050405020304" pitchFamily="18" charset="0"/>
              </a:rPr>
              <a:t>N</a:t>
            </a:r>
            <a:r>
              <a:rPr lang="pt-BR" sz="1800" b="1" i="1" dirty="0">
                <a:effectLst/>
                <a:latin typeface="Cambria" panose="02040503050406030204" pitchFamily="18" charset="0"/>
                <a:ea typeface="Cambria" panose="02040503050406030204" pitchFamily="18" charset="0"/>
                <a:cs typeface="Times New Roman" panose="02020603050405020304" pitchFamily="18" charset="0"/>
              </a:rPr>
              <a:t>ós não podemos fazer a Igreja, só podemos ser Igreja</a:t>
            </a:r>
            <a:r>
              <a:rPr lang="pt-BR" sz="1800" b="1" dirty="0">
                <a:effectLst/>
                <a:latin typeface="Cambria" panose="02040503050406030204" pitchFamily="18" charset="0"/>
                <a:ea typeface="Cambria" panose="02040503050406030204" pitchFamily="18" charset="0"/>
                <a:cs typeface="Times New Roman" panose="02020603050405020304" pitchFamily="18" charset="0"/>
              </a:rPr>
              <a:t>”.</a:t>
            </a:r>
            <a:endParaRPr lang="pt-BR" b="1" dirty="0">
              <a:latin typeface="Cambria" panose="02040503050406030204" pitchFamily="18" charset="0"/>
              <a:ea typeface="Cambria" panose="02040503050406030204" pitchFamily="18" charset="0"/>
            </a:endParaRPr>
          </a:p>
        </p:txBody>
      </p:sp>
      <p:sp>
        <p:nvSpPr>
          <p:cNvPr id="12" name="CaixaDeTexto 11">
            <a:extLst>
              <a:ext uri="{FF2B5EF4-FFF2-40B4-BE49-F238E27FC236}">
                <a16:creationId xmlns:a16="http://schemas.microsoft.com/office/drawing/2014/main" id="{81136A76-C41B-5069-3F7F-14EF5F0FCC0D}"/>
              </a:ext>
            </a:extLst>
          </p:cNvPr>
          <p:cNvSpPr txBox="1"/>
          <p:nvPr/>
        </p:nvSpPr>
        <p:spPr>
          <a:xfrm>
            <a:off x="2202873" y="4274170"/>
            <a:ext cx="9324109" cy="646331"/>
          </a:xfrm>
          <a:prstGeom prst="rect">
            <a:avLst/>
          </a:prstGeom>
          <a:noFill/>
        </p:spPr>
        <p:txBody>
          <a:bodyPr wrap="square">
            <a:spAutoFit/>
          </a:bodyPr>
          <a:lstStyle/>
          <a:p>
            <a:pPr marL="285750" indent="-285750">
              <a:buFont typeface="Arial" panose="020B0604020202020204" pitchFamily="34" charset="0"/>
              <a:buChar char="•"/>
            </a:pPr>
            <a:r>
              <a:rPr lang="pt-BR" sz="1800" dirty="0">
                <a:effectLst/>
                <a:latin typeface="Cambria" panose="02040503050406030204" pitchFamily="18" charset="0"/>
                <a:ea typeface="Cambria" panose="02040503050406030204" pitchFamily="18" charset="0"/>
                <a:cs typeface="Times New Roman" panose="02020603050405020304" pitchFamily="18" charset="0"/>
              </a:rPr>
              <a:t>A Igreja é mãe, é útero fecundo que gera filhos; a Igreja é serva do Evangelho.</a:t>
            </a:r>
          </a:p>
          <a:p>
            <a:r>
              <a:rPr lang="pt-BR" sz="1800" dirty="0">
                <a:effectLst/>
                <a:latin typeface="Cambria" panose="02040503050406030204" pitchFamily="18" charset="0"/>
                <a:ea typeface="Cambria" panose="02040503050406030204" pitchFamily="18" charset="0"/>
                <a:cs typeface="Times New Roman" panose="02020603050405020304" pitchFamily="18" charset="0"/>
              </a:rPr>
              <a:t>Cada um de nós está inserido nesta Igreja, e, portanto, devemos amá-la e edificá-la. </a:t>
            </a:r>
            <a:endParaRPr lang="pt-BR" dirty="0"/>
          </a:p>
        </p:txBody>
      </p:sp>
      <p:sp>
        <p:nvSpPr>
          <p:cNvPr id="15" name="CaixaDeTexto 14">
            <a:extLst>
              <a:ext uri="{FF2B5EF4-FFF2-40B4-BE49-F238E27FC236}">
                <a16:creationId xmlns:a16="http://schemas.microsoft.com/office/drawing/2014/main" id="{CA8D5014-712C-A42E-8297-2DE280C288D5}"/>
              </a:ext>
            </a:extLst>
          </p:cNvPr>
          <p:cNvSpPr txBox="1"/>
          <p:nvPr/>
        </p:nvSpPr>
        <p:spPr>
          <a:xfrm>
            <a:off x="1620667" y="5334638"/>
            <a:ext cx="8271469" cy="677108"/>
          </a:xfrm>
          <a:prstGeom prst="rect">
            <a:avLst/>
          </a:prstGeom>
          <a:noFill/>
          <a:ln>
            <a:solidFill>
              <a:schemeClr val="tx1"/>
            </a:solidFill>
            <a:prstDash val="lgDash"/>
          </a:ln>
        </p:spPr>
        <p:txBody>
          <a:bodyPr wrap="square">
            <a:spAutoFit/>
          </a:bodyPr>
          <a:lstStyle/>
          <a:p>
            <a:pPr algn="ctr"/>
            <a:r>
              <a:rPr lang="pt-BR" sz="1800" b="1" dirty="0">
                <a:effectLst/>
                <a:latin typeface="Cambria" panose="02040503050406030204" pitchFamily="18" charset="0"/>
                <a:ea typeface="Cambria" panose="02040503050406030204" pitchFamily="18" charset="0"/>
                <a:cs typeface="Times New Roman" panose="02020603050405020304" pitchFamily="18" charset="0"/>
              </a:rPr>
              <a:t>“</a:t>
            </a:r>
            <a:r>
              <a:rPr lang="pt-BR" sz="2000" b="1" i="1" dirty="0">
                <a:effectLst/>
                <a:latin typeface="Cambria" panose="02040503050406030204" pitchFamily="18" charset="0"/>
                <a:ea typeface="Cambria" panose="02040503050406030204" pitchFamily="18" charset="0"/>
                <a:cs typeface="Times New Roman" panose="02020603050405020304" pitchFamily="18" charset="0"/>
              </a:rPr>
              <a:t>Não pode ter Deus por Pai quem não tem a Igreja como mãe</a:t>
            </a:r>
            <a:r>
              <a:rPr lang="pt-BR" sz="2000" b="1" i="1" dirty="0">
                <a:latin typeface="Cambria" panose="02040503050406030204" pitchFamily="18" charset="0"/>
                <a:ea typeface="Cambria" panose="02040503050406030204" pitchFamily="18" charset="0"/>
                <a:cs typeface="Times New Roman" panose="02020603050405020304" pitchFamily="18" charset="0"/>
              </a:rPr>
              <a:t> </a:t>
            </a:r>
            <a:r>
              <a:rPr lang="pt-BR" sz="1800" b="1" dirty="0">
                <a:effectLst/>
                <a:latin typeface="Cambria" panose="02040503050406030204" pitchFamily="18" charset="0"/>
                <a:ea typeface="Cambria" panose="02040503050406030204" pitchFamily="18" charset="0"/>
                <a:cs typeface="Times New Roman" panose="02020603050405020304" pitchFamily="18" charset="0"/>
              </a:rPr>
              <a:t>”. (São Cipriano)</a:t>
            </a:r>
            <a:endParaRPr lang="pt-BR" b="1" dirty="0">
              <a:latin typeface="Cambria" panose="02040503050406030204" pitchFamily="18" charset="0"/>
              <a:ea typeface="Cambria" panose="02040503050406030204" pitchFamily="18" charset="0"/>
            </a:endParaRPr>
          </a:p>
        </p:txBody>
      </p:sp>
      <p:pic>
        <p:nvPicPr>
          <p:cNvPr id="19" name="Imagem 18">
            <a:extLst>
              <a:ext uri="{FF2B5EF4-FFF2-40B4-BE49-F238E27FC236}">
                <a16:creationId xmlns:a16="http://schemas.microsoft.com/office/drawing/2014/main" id="{415AFE3B-E5EC-F47D-7C90-28C488E7ECC5}"/>
              </a:ext>
            </a:extLst>
          </p:cNvPr>
          <p:cNvPicPr>
            <a:picLocks noChangeAspect="1"/>
          </p:cNvPicPr>
          <p:nvPr/>
        </p:nvPicPr>
        <p:blipFill rotWithShape="1">
          <a:blip r:embed="rId3">
            <a:extLst>
              <a:ext uri="{28A0092B-C50C-407E-A947-70E740481C1C}">
                <a14:useLocalDpi xmlns:a14="http://schemas.microsoft.com/office/drawing/2010/main" val="0"/>
              </a:ext>
            </a:extLst>
          </a:blip>
          <a:srcRect l="22606" r="17224"/>
          <a:stretch/>
        </p:blipFill>
        <p:spPr>
          <a:xfrm>
            <a:off x="987633" y="3488516"/>
            <a:ext cx="1215240" cy="1318822"/>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Imagem 13">
            <a:extLst>
              <a:ext uri="{FF2B5EF4-FFF2-40B4-BE49-F238E27FC236}">
                <a16:creationId xmlns:a16="http://schemas.microsoft.com/office/drawing/2014/main" id="{1AF74B0F-E924-8C06-8577-8CC2AFC2D6E6}"/>
              </a:ext>
            </a:extLst>
          </p:cNvPr>
          <p:cNvPicPr>
            <a:picLocks noChangeAspect="1"/>
          </p:cNvPicPr>
          <p:nvPr/>
        </p:nvPicPr>
        <p:blipFill rotWithShape="1">
          <a:blip r:embed="rId4">
            <a:extLst>
              <a:ext uri="{28A0092B-C50C-407E-A947-70E740481C1C}">
                <a14:useLocalDpi xmlns:a14="http://schemas.microsoft.com/office/drawing/2010/main" val="0"/>
              </a:ext>
            </a:extLst>
          </a:blip>
          <a:srcRect l="19603" t="8447" r="20875"/>
          <a:stretch/>
        </p:blipFill>
        <p:spPr>
          <a:xfrm>
            <a:off x="9772649" y="4973780"/>
            <a:ext cx="1115026" cy="1143940"/>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161192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21C7DB98-882E-9979-7C5A-2301DAAF29B7}"/>
              </a:ext>
            </a:extLst>
          </p:cNvPr>
          <p:cNvSpPr>
            <a:spLocks noGrp="1"/>
          </p:cNvSpPr>
          <p:nvPr>
            <p:ph idx="4294967295"/>
          </p:nvPr>
        </p:nvSpPr>
        <p:spPr>
          <a:xfrm>
            <a:off x="914183" y="1615277"/>
            <a:ext cx="10209009" cy="1389899"/>
          </a:xfrm>
        </p:spPr>
        <p:txBody>
          <a:bodyPr>
            <a:noAutofit/>
          </a:bodyPr>
          <a:lstStyle/>
          <a:p>
            <a:pPr algn="just"/>
            <a:r>
              <a:rPr lang="pt-B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Um tema central da teologia contemporânea é </a:t>
            </a:r>
            <a:r>
              <a:rPr lang="pt-BR"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 dor de Deus” </a:t>
            </a:r>
            <a:r>
              <a:rPr lang="pt-B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 a possibilidade de </a:t>
            </a:r>
            <a:r>
              <a:rPr lang="pt-BR"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combinar um Deus de amor com o sofrimento humano</a:t>
            </a:r>
            <a:r>
              <a:rPr lang="pt-B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algn="just"/>
            <a:endParaRPr lang="pt-BR" sz="2000" dirty="0">
              <a:solidFill>
                <a:schemeClr val="tx1"/>
              </a:solidFill>
              <a:latin typeface="Cambria" panose="02040503050406030204" pitchFamily="18" charset="0"/>
              <a:ea typeface="Cambria" panose="02040503050406030204" pitchFamily="18" charset="0"/>
            </a:endParaRPr>
          </a:p>
        </p:txBody>
      </p:sp>
      <p:sp>
        <p:nvSpPr>
          <p:cNvPr id="6" name="Espaço Reservado para Conteúdo 2">
            <a:extLst>
              <a:ext uri="{FF2B5EF4-FFF2-40B4-BE49-F238E27FC236}">
                <a16:creationId xmlns:a16="http://schemas.microsoft.com/office/drawing/2014/main" id="{34FBBF8A-01D1-D74B-214E-A1CB9C389B66}"/>
              </a:ext>
            </a:extLst>
          </p:cNvPr>
          <p:cNvSpPr txBox="1">
            <a:spLocks/>
          </p:cNvSpPr>
          <p:nvPr/>
        </p:nvSpPr>
        <p:spPr>
          <a:xfrm>
            <a:off x="914183" y="769292"/>
            <a:ext cx="9905104" cy="518247"/>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None/>
            </a:pPr>
            <a:r>
              <a:rPr lang="pt-BR" sz="2800" b="1" dirty="0">
                <a:solidFill>
                  <a:srgbClr val="B40000"/>
                </a:solidFill>
              </a:rPr>
              <a:t>3.6 – O problema da dor e do sofrimento de Deus ontem e hoje</a:t>
            </a:r>
          </a:p>
          <a:p>
            <a:pPr marL="0" indent="0">
              <a:buNone/>
            </a:pPr>
            <a:endParaRPr lang="pt-BR" sz="2800" b="1" dirty="0">
              <a:solidFill>
                <a:srgbClr val="B40000"/>
              </a:solidFill>
            </a:endParaRPr>
          </a:p>
        </p:txBody>
      </p:sp>
      <p:sp>
        <p:nvSpPr>
          <p:cNvPr id="5" name="CaixaDeTexto 4">
            <a:extLst>
              <a:ext uri="{FF2B5EF4-FFF2-40B4-BE49-F238E27FC236}">
                <a16:creationId xmlns:a16="http://schemas.microsoft.com/office/drawing/2014/main" id="{C48A6346-8C84-9D94-63AA-24DEAF49ED87}"/>
              </a:ext>
            </a:extLst>
          </p:cNvPr>
          <p:cNvSpPr txBox="1"/>
          <p:nvPr/>
        </p:nvSpPr>
        <p:spPr>
          <a:xfrm>
            <a:off x="9053839" y="5647358"/>
            <a:ext cx="2434208" cy="369332"/>
          </a:xfrm>
          <a:prstGeom prst="rect">
            <a:avLst/>
          </a:prstGeom>
          <a:noFill/>
        </p:spPr>
        <p:txBody>
          <a:bodyPr wrap="square">
            <a:spAutoFit/>
          </a:bodyPr>
          <a:lstStyle/>
          <a:p>
            <a:r>
              <a:rPr lang="pt-BR" sz="1800" b="1" dirty="0">
                <a:effectLst/>
                <a:latin typeface="Calibri" panose="020F0502020204030204" pitchFamily="34" charset="0"/>
                <a:ea typeface="Calibri" panose="020F0502020204030204" pitchFamily="34" charset="0"/>
                <a:cs typeface="Times New Roman" panose="02020603050405020304" pitchFamily="18" charset="0"/>
              </a:rPr>
              <a:t>Teólogo </a:t>
            </a:r>
            <a:r>
              <a:rPr lang="pt-BR" sz="1800" b="1" dirty="0" err="1">
                <a:effectLst/>
                <a:latin typeface="Calibri" panose="020F0502020204030204" pitchFamily="34" charset="0"/>
                <a:ea typeface="Calibri" panose="020F0502020204030204" pitchFamily="34" charset="0"/>
                <a:cs typeface="Times New Roman" panose="02020603050405020304" pitchFamily="18" charset="0"/>
              </a:rPr>
              <a:t>Kazoh</a:t>
            </a:r>
            <a:r>
              <a:rPr lang="pt-BR" sz="1800" b="1" dirty="0">
                <a:effectLst/>
                <a:latin typeface="Calibri" panose="020F0502020204030204" pitchFamily="34" charset="0"/>
                <a:ea typeface="Calibri" panose="020F0502020204030204" pitchFamily="34" charset="0"/>
                <a:cs typeface="Times New Roman" panose="02020603050405020304" pitchFamily="18" charset="0"/>
              </a:rPr>
              <a:t> </a:t>
            </a:r>
            <a:r>
              <a:rPr lang="pt-BR" sz="1800" b="1" dirty="0" err="1">
                <a:effectLst/>
                <a:latin typeface="Calibri" panose="020F0502020204030204" pitchFamily="34" charset="0"/>
                <a:ea typeface="Calibri" panose="020F0502020204030204" pitchFamily="34" charset="0"/>
                <a:cs typeface="Times New Roman" panose="02020603050405020304" pitchFamily="18" charset="0"/>
              </a:rPr>
              <a:t>Kitamori</a:t>
            </a:r>
            <a:endParaRPr lang="pt-BR" b="1" dirty="0"/>
          </a:p>
        </p:txBody>
      </p:sp>
      <p:sp>
        <p:nvSpPr>
          <p:cNvPr id="7" name="CaixaDeTexto 6">
            <a:extLst>
              <a:ext uri="{FF2B5EF4-FFF2-40B4-BE49-F238E27FC236}">
                <a16:creationId xmlns:a16="http://schemas.microsoft.com/office/drawing/2014/main" id="{0144E24D-E8D9-EB7C-1E4D-22AA68832912}"/>
              </a:ext>
            </a:extLst>
          </p:cNvPr>
          <p:cNvSpPr txBox="1"/>
          <p:nvPr/>
        </p:nvSpPr>
        <p:spPr>
          <a:xfrm>
            <a:off x="3403322" y="4561578"/>
            <a:ext cx="6048819" cy="369332"/>
          </a:xfrm>
          <a:prstGeom prst="rect">
            <a:avLst/>
          </a:prstGeom>
          <a:noFill/>
        </p:spPr>
        <p:txBody>
          <a:bodyPr wrap="square">
            <a:spAutoFit/>
          </a:bodyPr>
          <a:lstStyle/>
          <a:p>
            <a:r>
              <a:rPr lang="pt-BR" sz="1800" dirty="0">
                <a:effectLst/>
                <a:latin typeface="Cambria" panose="02040503050406030204" pitchFamily="18" charset="0"/>
                <a:ea typeface="Cambria" panose="02040503050406030204" pitchFamily="18" charset="0"/>
                <a:cs typeface="Times New Roman" panose="02020603050405020304" pitchFamily="18" charset="0"/>
              </a:rPr>
              <a:t>“</a:t>
            </a:r>
            <a:r>
              <a:rPr lang="pt-BR" sz="1800" i="1" dirty="0">
                <a:effectLst/>
                <a:latin typeface="Cambria" panose="02040503050406030204" pitchFamily="18" charset="0"/>
                <a:ea typeface="Cambria" panose="02040503050406030204" pitchFamily="18" charset="0"/>
                <a:cs typeface="Times New Roman" panose="02020603050405020304" pitchFamily="18" charset="0"/>
              </a:rPr>
              <a:t>Teologia da dor de Deus</a:t>
            </a:r>
            <a:r>
              <a:rPr lang="pt-BR" sz="1800" dirty="0">
                <a:effectLst/>
                <a:latin typeface="Cambria" panose="02040503050406030204" pitchFamily="18" charset="0"/>
                <a:ea typeface="Cambria" panose="02040503050406030204" pitchFamily="18" charset="0"/>
                <a:cs typeface="Times New Roman" panose="02020603050405020304" pitchFamily="18" charset="0"/>
              </a:rPr>
              <a:t>”, </a:t>
            </a:r>
            <a:r>
              <a:rPr lang="pt-BR" sz="1800" dirty="0" err="1">
                <a:effectLst/>
                <a:latin typeface="Cambria" panose="02040503050406030204" pitchFamily="18" charset="0"/>
                <a:ea typeface="Cambria" panose="02040503050406030204" pitchFamily="18" charset="0"/>
                <a:cs typeface="Times New Roman" panose="02020603050405020304" pitchFamily="18" charset="0"/>
              </a:rPr>
              <a:t>Sígueme</a:t>
            </a:r>
            <a:r>
              <a:rPr lang="pt-BR" sz="1800" dirty="0">
                <a:effectLst/>
                <a:latin typeface="Cambria" panose="02040503050406030204" pitchFamily="18" charset="0"/>
                <a:ea typeface="Cambria" panose="02040503050406030204" pitchFamily="18" charset="0"/>
                <a:cs typeface="Times New Roman" panose="02020603050405020304" pitchFamily="18" charset="0"/>
              </a:rPr>
              <a:t>, Salamanca, 1975, p. 142</a:t>
            </a:r>
            <a:endParaRPr lang="pt-BR" dirty="0">
              <a:latin typeface="Cambria" panose="02040503050406030204" pitchFamily="18" charset="0"/>
              <a:ea typeface="Cambria" panose="02040503050406030204" pitchFamily="18" charset="0"/>
            </a:endParaRPr>
          </a:p>
        </p:txBody>
      </p:sp>
      <p:pic>
        <p:nvPicPr>
          <p:cNvPr id="9" name="Imagem 8">
            <a:extLst>
              <a:ext uri="{FF2B5EF4-FFF2-40B4-BE49-F238E27FC236}">
                <a16:creationId xmlns:a16="http://schemas.microsoft.com/office/drawing/2014/main" id="{38EAF9CB-D830-1FB3-DC98-1DAC0D2F4A02}"/>
              </a:ext>
            </a:extLst>
          </p:cNvPr>
          <p:cNvPicPr>
            <a:picLocks noChangeAspect="1"/>
          </p:cNvPicPr>
          <p:nvPr/>
        </p:nvPicPr>
        <p:blipFill rotWithShape="1">
          <a:blip r:embed="rId3">
            <a:extLst>
              <a:ext uri="{28A0092B-C50C-407E-A947-70E740481C1C}">
                <a14:useLocalDpi xmlns:a14="http://schemas.microsoft.com/office/drawing/2010/main" val="0"/>
              </a:ext>
            </a:extLst>
          </a:blip>
          <a:srcRect t="9282" b="15443"/>
          <a:stretch/>
        </p:blipFill>
        <p:spPr>
          <a:xfrm>
            <a:off x="9452141" y="3952675"/>
            <a:ext cx="1637605" cy="1649384"/>
          </a:xfrm>
          <a:prstGeom prst="ellipse">
            <a:avLst/>
          </a:prstGeom>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Imagem 12">
            <a:extLst>
              <a:ext uri="{FF2B5EF4-FFF2-40B4-BE49-F238E27FC236}">
                <a16:creationId xmlns:a16="http://schemas.microsoft.com/office/drawing/2014/main" id="{12B0BA79-4D1A-6D44-35BF-4F362AB98D5C}"/>
              </a:ext>
            </a:extLst>
          </p:cNvPr>
          <p:cNvPicPr>
            <a:picLocks noChangeAspect="1"/>
          </p:cNvPicPr>
          <p:nvPr/>
        </p:nvPicPr>
        <p:blipFill rotWithShape="1">
          <a:blip r:embed="rId4">
            <a:extLst>
              <a:ext uri="{28A0092B-C50C-407E-A947-70E740481C1C}">
                <a14:useLocalDpi xmlns:a14="http://schemas.microsoft.com/office/drawing/2010/main" val="0"/>
              </a:ext>
            </a:extLst>
          </a:blip>
          <a:srcRect l="21238" t="-1471" r="25610" b="1471"/>
          <a:stretch/>
        </p:blipFill>
        <p:spPr>
          <a:xfrm>
            <a:off x="1102254" y="2575791"/>
            <a:ext cx="1373607" cy="1450249"/>
          </a:xfrm>
          <a:prstGeom prst="ellipse">
            <a:avLst/>
          </a:prstGeom>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CaixaDeTexto 14">
            <a:extLst>
              <a:ext uri="{FF2B5EF4-FFF2-40B4-BE49-F238E27FC236}">
                <a16:creationId xmlns:a16="http://schemas.microsoft.com/office/drawing/2014/main" id="{BD0655EB-4967-755D-3F0B-32490B303953}"/>
              </a:ext>
            </a:extLst>
          </p:cNvPr>
          <p:cNvSpPr txBox="1"/>
          <p:nvPr/>
        </p:nvSpPr>
        <p:spPr>
          <a:xfrm>
            <a:off x="2663932" y="2757048"/>
            <a:ext cx="5260868" cy="369332"/>
          </a:xfrm>
          <a:prstGeom prst="rect">
            <a:avLst/>
          </a:prstGeom>
          <a:noFill/>
          <a:ln>
            <a:solidFill>
              <a:schemeClr val="tx1"/>
            </a:solidFill>
            <a:prstDash val="lgDash"/>
          </a:ln>
        </p:spPr>
        <p:txBody>
          <a:bodyPr wrap="square">
            <a:spAutoFit/>
          </a:bodyPr>
          <a:lstStyle/>
          <a:p>
            <a:pPr algn="just"/>
            <a:r>
              <a:rPr lang="pt-BR" sz="18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r>
              <a:rPr lang="pt-BR" sz="1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Por que o Deus de amor nos permite sofrer?”</a:t>
            </a:r>
            <a:r>
              <a:rPr lang="pt-BR" sz="1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pt-BR" sz="1400" dirty="0">
                <a:solidFill>
                  <a:srgbClr val="FF0000"/>
                </a:solidFill>
                <a:effectLst/>
                <a:latin typeface="Cambria" panose="02040503050406030204" pitchFamily="18" charset="0"/>
                <a:ea typeface="Cambria" panose="02040503050406030204" pitchFamily="18" charset="0"/>
              </a:rPr>
              <a:t> </a:t>
            </a:r>
          </a:p>
        </p:txBody>
      </p:sp>
      <p:sp>
        <p:nvSpPr>
          <p:cNvPr id="17" name="CaixaDeTexto 16">
            <a:extLst>
              <a:ext uri="{FF2B5EF4-FFF2-40B4-BE49-F238E27FC236}">
                <a16:creationId xmlns:a16="http://schemas.microsoft.com/office/drawing/2014/main" id="{67BB1A5D-F04C-50FA-423A-214353E931C8}"/>
              </a:ext>
            </a:extLst>
          </p:cNvPr>
          <p:cNvSpPr txBox="1"/>
          <p:nvPr/>
        </p:nvSpPr>
        <p:spPr>
          <a:xfrm>
            <a:off x="2475860" y="3202357"/>
            <a:ext cx="8613885" cy="369332"/>
          </a:xfrm>
          <a:prstGeom prst="rect">
            <a:avLst/>
          </a:prstGeom>
          <a:noFill/>
        </p:spPr>
        <p:txBody>
          <a:bodyPr wrap="square">
            <a:spAutoFit/>
          </a:bodyPr>
          <a:lstStyle/>
          <a:p>
            <a:pPr algn="just"/>
            <a:r>
              <a:rPr lang="pt-BR"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r>
              <a:rPr lang="pt-BR" sz="1800" i="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Falar de Deus a partir do sofrimento dos inocentes</a:t>
            </a:r>
            <a:r>
              <a:rPr lang="pt-BR"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pt-BR" sz="1800"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Sígueme</a:t>
            </a:r>
            <a:r>
              <a:rPr lang="pt-BR"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Salamanca, 2021, p. 182.</a:t>
            </a:r>
          </a:p>
        </p:txBody>
      </p:sp>
      <p:sp>
        <p:nvSpPr>
          <p:cNvPr id="19" name="CaixaDeTexto 18">
            <a:extLst>
              <a:ext uri="{FF2B5EF4-FFF2-40B4-BE49-F238E27FC236}">
                <a16:creationId xmlns:a16="http://schemas.microsoft.com/office/drawing/2014/main" id="{DF8113AD-CA88-EBF4-41BF-ED1B524883D8}"/>
              </a:ext>
            </a:extLst>
          </p:cNvPr>
          <p:cNvSpPr txBox="1"/>
          <p:nvPr/>
        </p:nvSpPr>
        <p:spPr>
          <a:xfrm>
            <a:off x="3939870" y="4146947"/>
            <a:ext cx="5265367" cy="369332"/>
          </a:xfrm>
          <a:prstGeom prst="rect">
            <a:avLst/>
          </a:prstGeom>
          <a:noFill/>
          <a:ln>
            <a:solidFill>
              <a:schemeClr val="tx1"/>
            </a:solidFill>
            <a:prstDash val="lgDash"/>
          </a:ln>
        </p:spPr>
        <p:txBody>
          <a:bodyPr wrap="square">
            <a:spAutoFit/>
          </a:bodyPr>
          <a:lstStyle/>
          <a:p>
            <a:r>
              <a:rPr lang="pt-BR" sz="1800" b="1" dirty="0">
                <a:effectLst/>
                <a:latin typeface="Cambria" panose="02040503050406030204" pitchFamily="18" charset="0"/>
                <a:ea typeface="Cambria" panose="02040503050406030204" pitchFamily="18" charset="0"/>
                <a:cs typeface="Times New Roman" panose="02020603050405020304" pitchFamily="18" charset="0"/>
              </a:rPr>
              <a:t>“</a:t>
            </a:r>
            <a:r>
              <a:rPr lang="pt-BR" b="1" i="1" dirty="0">
                <a:latin typeface="Cambria" panose="02040503050406030204" pitchFamily="18" charset="0"/>
                <a:ea typeface="Cambria" panose="02040503050406030204" pitchFamily="18" charset="0"/>
                <a:cs typeface="Times New Roman" panose="02020603050405020304" pitchFamily="18" charset="0"/>
              </a:rPr>
              <a:t>A </a:t>
            </a:r>
            <a:r>
              <a:rPr lang="pt-BR" sz="1800" b="1" i="1" dirty="0">
                <a:effectLst/>
                <a:latin typeface="Cambria" panose="02040503050406030204" pitchFamily="18" charset="0"/>
                <a:ea typeface="Cambria" panose="02040503050406030204" pitchFamily="18" charset="0"/>
                <a:cs typeface="Times New Roman" panose="02020603050405020304" pitchFamily="18" charset="0"/>
              </a:rPr>
              <a:t>história de Deus torna-se uma história de dor</a:t>
            </a:r>
            <a:r>
              <a:rPr lang="pt-BR" sz="1800" b="1" dirty="0">
                <a:effectLst/>
                <a:latin typeface="Cambria" panose="02040503050406030204" pitchFamily="18" charset="0"/>
                <a:ea typeface="Cambria" panose="02040503050406030204" pitchFamily="18" charset="0"/>
                <a:cs typeface="Times New Roman" panose="02020603050405020304" pitchFamily="18" charset="0"/>
              </a:rPr>
              <a:t>”. </a:t>
            </a:r>
            <a:endParaRPr lang="pt-BR" b="1" dirty="0">
              <a:latin typeface="Cambria" panose="02040503050406030204" pitchFamily="18" charset="0"/>
              <a:ea typeface="Cambria" panose="02040503050406030204" pitchFamily="18" charset="0"/>
            </a:endParaRPr>
          </a:p>
        </p:txBody>
      </p:sp>
      <p:sp>
        <p:nvSpPr>
          <p:cNvPr id="21" name="CaixaDeTexto 20">
            <a:extLst>
              <a:ext uri="{FF2B5EF4-FFF2-40B4-BE49-F238E27FC236}">
                <a16:creationId xmlns:a16="http://schemas.microsoft.com/office/drawing/2014/main" id="{F5C33508-A7C1-4077-F027-7EC737A2DF46}"/>
              </a:ext>
            </a:extLst>
          </p:cNvPr>
          <p:cNvSpPr txBox="1"/>
          <p:nvPr/>
        </p:nvSpPr>
        <p:spPr>
          <a:xfrm>
            <a:off x="634574" y="4083485"/>
            <a:ext cx="2177899" cy="369332"/>
          </a:xfrm>
          <a:prstGeom prst="rect">
            <a:avLst/>
          </a:prstGeom>
          <a:noFill/>
        </p:spPr>
        <p:txBody>
          <a:bodyPr wrap="square">
            <a:spAutoFit/>
          </a:bodyPr>
          <a:lstStyle/>
          <a:p>
            <a:r>
              <a:rPr lang="pt-BR" sz="18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Gustavo Gutiérrez</a:t>
            </a:r>
            <a:r>
              <a:rPr lang="pt-BR"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endParaRPr lang="pt-BR" dirty="0"/>
          </a:p>
        </p:txBody>
      </p:sp>
    </p:spTree>
    <p:extLst>
      <p:ext uri="{BB962C8B-B14F-4D97-AF65-F5344CB8AC3E}">
        <p14:creationId xmlns:p14="http://schemas.microsoft.com/office/powerpoint/2010/main" val="487641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2556C4FF-4D2F-42A4-CDB1-036358D1AC03}"/>
              </a:ext>
            </a:extLst>
          </p:cNvPr>
          <p:cNvSpPr txBox="1"/>
          <p:nvPr/>
        </p:nvSpPr>
        <p:spPr>
          <a:xfrm>
            <a:off x="886691" y="764599"/>
            <a:ext cx="10508672" cy="1200329"/>
          </a:xfrm>
          <a:prstGeom prst="rect">
            <a:avLst/>
          </a:prstGeom>
          <a:noFill/>
        </p:spPr>
        <p:txBody>
          <a:bodyPr wrap="square">
            <a:spAutoFit/>
          </a:bodyPr>
          <a:lstStyle/>
          <a:p>
            <a:pPr marL="285750" indent="-285750" algn="just">
              <a:buFont typeface="Arial" panose="020B0604020202020204" pitchFamily="34" charset="0"/>
              <a:buChar char="•"/>
            </a:pPr>
            <a:r>
              <a:rPr lang="pt-BR" sz="1800" dirty="0">
                <a:effectLst/>
                <a:latin typeface="Cambria" panose="02040503050406030204" pitchFamily="18" charset="0"/>
                <a:ea typeface="Cambria" panose="02040503050406030204" pitchFamily="18" charset="0"/>
                <a:cs typeface="Times New Roman" panose="02020603050405020304" pitchFamily="18" charset="0"/>
              </a:rPr>
              <a:t>Para muitos cristãos este é o enigma dos enigmas</a:t>
            </a:r>
            <a:r>
              <a:rPr lang="pt-BR" sz="1800" b="1" dirty="0">
                <a:effectLst/>
                <a:latin typeface="Cambria" panose="02040503050406030204" pitchFamily="18" charset="0"/>
                <a:ea typeface="Cambria" panose="02040503050406030204" pitchFamily="18" charset="0"/>
                <a:cs typeface="Times New Roman" panose="02020603050405020304" pitchFamily="18" charset="0"/>
              </a:rPr>
              <a:t>: Se Deus sofre não é perfeito; se não sofre, parece distante e insensível.</a:t>
            </a:r>
            <a:r>
              <a:rPr lang="pt-BR" sz="1800" dirty="0">
                <a:effectLst/>
                <a:latin typeface="Cambria" panose="02040503050406030204" pitchFamily="18" charset="0"/>
                <a:ea typeface="Cambria" panose="02040503050406030204" pitchFamily="18" charset="0"/>
                <a:cs typeface="Times New Roman" panose="02020603050405020304" pitchFamily="18" charset="0"/>
              </a:rPr>
              <a:t> O debate com </a:t>
            </a:r>
            <a:r>
              <a:rPr lang="pt-BR" sz="1800" b="1" dirty="0">
                <a:effectLst/>
                <a:latin typeface="Cambria" panose="02040503050406030204" pitchFamily="18" charset="0"/>
                <a:ea typeface="Cambria" panose="02040503050406030204" pitchFamily="18" charset="0"/>
                <a:cs typeface="Times New Roman" panose="02020603050405020304" pitchFamily="18" charset="0"/>
              </a:rPr>
              <a:t>Ário, inspirado numa metafísica aristotélica</a:t>
            </a:r>
            <a:r>
              <a:rPr lang="pt-BR" sz="1800" dirty="0">
                <a:effectLst/>
                <a:latin typeface="Cambria" panose="02040503050406030204" pitchFamily="18" charset="0"/>
                <a:ea typeface="Cambria" panose="02040503050406030204" pitchFamily="18" charset="0"/>
                <a:cs typeface="Times New Roman" panose="02020603050405020304" pitchFamily="18" charset="0"/>
              </a:rPr>
              <a:t>, girou, em parte, em torno deste ponto</a:t>
            </a:r>
            <a:r>
              <a:rPr lang="pt-BR" sz="1800" b="1" dirty="0">
                <a:effectLst/>
                <a:latin typeface="Cambria" panose="02040503050406030204" pitchFamily="18" charset="0"/>
                <a:ea typeface="Cambria" panose="02040503050406030204" pitchFamily="18" charset="0"/>
                <a:cs typeface="Times New Roman" panose="02020603050405020304" pitchFamily="18" charset="0"/>
              </a:rPr>
              <a:t>: o Deus supremo não pode sofrer e Jesus sofreu, portanto ele não pode ser o supremo possível</a:t>
            </a:r>
            <a:r>
              <a:rPr lang="pt-BR" sz="1800" dirty="0">
                <a:effectLst/>
                <a:latin typeface="Cambria" panose="02040503050406030204" pitchFamily="18" charset="0"/>
                <a:ea typeface="Cambria" panose="02040503050406030204" pitchFamily="18" charset="0"/>
                <a:cs typeface="Times New Roman" panose="02020603050405020304" pitchFamily="18" charset="0"/>
              </a:rPr>
              <a:t>, ele deve estar um degrau abaixo.</a:t>
            </a:r>
            <a:endParaRPr lang="pt-BR" dirty="0">
              <a:latin typeface="Cambria" panose="02040503050406030204" pitchFamily="18" charset="0"/>
              <a:ea typeface="Cambria" panose="02040503050406030204" pitchFamily="18" charset="0"/>
            </a:endParaRPr>
          </a:p>
        </p:txBody>
      </p:sp>
      <p:sp>
        <p:nvSpPr>
          <p:cNvPr id="5" name="CaixaDeTexto 4">
            <a:extLst>
              <a:ext uri="{FF2B5EF4-FFF2-40B4-BE49-F238E27FC236}">
                <a16:creationId xmlns:a16="http://schemas.microsoft.com/office/drawing/2014/main" id="{C50411BF-6314-F124-AE5E-18CD7342DA1F}"/>
              </a:ext>
            </a:extLst>
          </p:cNvPr>
          <p:cNvSpPr txBox="1"/>
          <p:nvPr/>
        </p:nvSpPr>
        <p:spPr>
          <a:xfrm>
            <a:off x="886691" y="1964928"/>
            <a:ext cx="10622971" cy="646331"/>
          </a:xfrm>
          <a:prstGeom prst="rect">
            <a:avLst/>
          </a:prstGeom>
          <a:noFill/>
        </p:spPr>
        <p:txBody>
          <a:bodyPr wrap="square">
            <a:spAutoFit/>
          </a:bodyPr>
          <a:lstStyle/>
          <a:p>
            <a:pPr marL="285750" indent="-285750">
              <a:buFont typeface="Arial" panose="020B0604020202020204" pitchFamily="34" charset="0"/>
              <a:buChar char="•"/>
            </a:pPr>
            <a:r>
              <a:rPr lang="pt-BR" sz="1800" dirty="0">
                <a:effectLst/>
                <a:latin typeface="Cambria" panose="02040503050406030204" pitchFamily="18" charset="0"/>
                <a:ea typeface="Cambria" panose="02040503050406030204" pitchFamily="18" charset="0"/>
                <a:cs typeface="Times New Roman" panose="02020603050405020304" pitchFamily="18" charset="0"/>
              </a:rPr>
              <a:t>Para a </a:t>
            </a:r>
            <a:r>
              <a:rPr lang="pt-BR" sz="1800" b="1" dirty="0">
                <a:effectLst/>
                <a:latin typeface="Cambria" panose="02040503050406030204" pitchFamily="18" charset="0"/>
                <a:ea typeface="Cambria" panose="02040503050406030204" pitchFamily="18" charset="0"/>
                <a:cs typeface="Times New Roman" panose="02020603050405020304" pitchFamily="18" charset="0"/>
              </a:rPr>
              <a:t>teologia clássica</a:t>
            </a:r>
            <a:r>
              <a:rPr lang="pt-BR" sz="1800" dirty="0">
                <a:effectLst/>
                <a:latin typeface="Cambria" panose="02040503050406030204" pitchFamily="18" charset="0"/>
                <a:ea typeface="Cambria" panose="02040503050406030204" pitchFamily="18" charset="0"/>
                <a:cs typeface="Times New Roman" panose="02020603050405020304" pitchFamily="18" charset="0"/>
              </a:rPr>
              <a:t>, Deus é </a:t>
            </a:r>
            <a:r>
              <a:rPr lang="pt-BR" sz="1800" i="1" dirty="0">
                <a:effectLst/>
                <a:latin typeface="Cambria" panose="02040503050406030204" pitchFamily="18" charset="0"/>
                <a:ea typeface="Cambria" panose="02040503050406030204" pitchFamily="18" charset="0"/>
                <a:cs typeface="Times New Roman" panose="02020603050405020304" pitchFamily="18" charset="0"/>
              </a:rPr>
              <a:t>impassível</a:t>
            </a:r>
            <a:r>
              <a:rPr lang="pt-BR" sz="1800" b="1" i="1" dirty="0">
                <a:effectLst/>
                <a:latin typeface="Cambria" panose="02040503050406030204" pitchFamily="18" charset="0"/>
                <a:ea typeface="Cambria" panose="02040503050406030204" pitchFamily="18" charset="0"/>
                <a:cs typeface="Times New Roman" panose="02020603050405020304" pitchFamily="18" charset="0"/>
              </a:rPr>
              <a:t> (</a:t>
            </a:r>
            <a:r>
              <a:rPr lang="pt-BR" sz="1800" i="1" dirty="0" err="1">
                <a:effectLst/>
                <a:latin typeface="Cambria" panose="02040503050406030204" pitchFamily="18" charset="0"/>
                <a:ea typeface="Cambria" panose="02040503050406030204" pitchFamily="18" charset="0"/>
                <a:cs typeface="Times New Roman" panose="02020603050405020304" pitchFamily="18" charset="0"/>
              </a:rPr>
              <a:t>Impassibilitas</a:t>
            </a:r>
            <a:r>
              <a:rPr lang="pt-BR" sz="1800" i="1" dirty="0">
                <a:effectLst/>
                <a:latin typeface="Cambria" panose="02040503050406030204" pitchFamily="18" charset="0"/>
                <a:ea typeface="Cambria" panose="02040503050406030204" pitchFamily="18" charset="0"/>
                <a:cs typeface="Times New Roman" panose="02020603050405020304" pitchFamily="18" charset="0"/>
              </a:rPr>
              <a:t> Dei), perfeito e imutável; </a:t>
            </a:r>
            <a:r>
              <a:rPr lang="pt-BR" sz="1800" b="1" dirty="0">
                <a:effectLst/>
                <a:latin typeface="Cambria" panose="02040503050406030204" pitchFamily="18" charset="0"/>
                <a:ea typeface="Cambria" panose="02040503050406030204" pitchFamily="18" charset="0"/>
                <a:cs typeface="Times New Roman" panose="02020603050405020304" pitchFamily="18" charset="0"/>
              </a:rPr>
              <a:t>A Bíblia utiliza uma </a:t>
            </a:r>
            <a:r>
              <a:rPr lang="pt-BR" sz="1800" u="sng" dirty="0">
                <a:effectLst/>
                <a:latin typeface="Cambria" panose="02040503050406030204" pitchFamily="18" charset="0"/>
                <a:ea typeface="Cambria" panose="02040503050406030204" pitchFamily="18" charset="0"/>
                <a:cs typeface="Times New Roman" panose="02020603050405020304" pitchFamily="18" charset="0"/>
              </a:rPr>
              <a:t>linguagem antropomórfica,</a:t>
            </a:r>
            <a:r>
              <a:rPr lang="pt-BR" sz="1800" dirty="0">
                <a:effectLst/>
                <a:latin typeface="Cambria" panose="02040503050406030204" pitchFamily="18" charset="0"/>
                <a:ea typeface="Cambria" panose="02040503050406030204" pitchFamily="18" charset="0"/>
                <a:cs typeface="Times New Roman" panose="02020603050405020304" pitchFamily="18" charset="0"/>
              </a:rPr>
              <a:t> </a:t>
            </a:r>
            <a:r>
              <a:rPr lang="pt-BR" sz="1800" b="1" dirty="0">
                <a:solidFill>
                  <a:srgbClr val="B40000"/>
                </a:solidFill>
                <a:effectLst/>
                <a:latin typeface="Cambria" panose="02040503050406030204" pitchFamily="18" charset="0"/>
                <a:ea typeface="Cambria" panose="02040503050406030204" pitchFamily="18" charset="0"/>
                <a:cs typeface="Times New Roman" panose="02020603050405020304" pitchFamily="18" charset="0"/>
              </a:rPr>
              <a:t>Deus se comunica na linguagem humana</a:t>
            </a:r>
            <a:r>
              <a:rPr lang="pt-BR" sz="1800" dirty="0">
                <a:effectLst/>
                <a:latin typeface="Cambria" panose="02040503050406030204" pitchFamily="18" charset="0"/>
                <a:ea typeface="Cambria" panose="02040503050406030204" pitchFamily="18" charset="0"/>
                <a:cs typeface="Times New Roman" panose="02020603050405020304" pitchFamily="18" charset="0"/>
              </a:rPr>
              <a:t>.</a:t>
            </a:r>
            <a:endParaRPr lang="pt-BR" dirty="0">
              <a:latin typeface="Cambria" panose="02040503050406030204" pitchFamily="18" charset="0"/>
              <a:ea typeface="Cambria" panose="02040503050406030204" pitchFamily="18" charset="0"/>
            </a:endParaRPr>
          </a:p>
        </p:txBody>
      </p:sp>
      <p:pic>
        <p:nvPicPr>
          <p:cNvPr id="9" name="Imagem 8">
            <a:extLst>
              <a:ext uri="{FF2B5EF4-FFF2-40B4-BE49-F238E27FC236}">
                <a16:creationId xmlns:a16="http://schemas.microsoft.com/office/drawing/2014/main" id="{FEE914DA-FC84-95A0-F589-09B365049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2330" y="2738890"/>
            <a:ext cx="3640647" cy="2417618"/>
          </a:xfrm>
          <a:prstGeom prst="rect">
            <a:avLst/>
          </a:prstGeom>
        </p:spPr>
      </p:pic>
      <p:sp>
        <p:nvSpPr>
          <p:cNvPr id="10" name="CaixaDeTexto 9">
            <a:extLst>
              <a:ext uri="{FF2B5EF4-FFF2-40B4-BE49-F238E27FC236}">
                <a16:creationId xmlns:a16="http://schemas.microsoft.com/office/drawing/2014/main" id="{3B9EEB5F-33DB-D08F-EF7B-D7733EFD4FA6}"/>
              </a:ext>
            </a:extLst>
          </p:cNvPr>
          <p:cNvSpPr txBox="1"/>
          <p:nvPr/>
        </p:nvSpPr>
        <p:spPr>
          <a:xfrm>
            <a:off x="841664" y="5145590"/>
            <a:ext cx="10508672" cy="900246"/>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a:r>
              <a:rPr lang="pt-BR" sz="1750" b="1" dirty="0">
                <a:effectLst/>
                <a:latin typeface="Cambria" panose="02040503050406030204" pitchFamily="18" charset="0"/>
                <a:ea typeface="Cambria" panose="02040503050406030204" pitchFamily="18" charset="0"/>
                <a:cs typeface="Times New Roman" panose="02020603050405020304" pitchFamily="18" charset="0"/>
              </a:rPr>
              <a:t>Para a teologia cristã, Deus não sofre por necessidade ou limitação, mas livremente escolhe “assumir” a dor na encarnação para salvar e amar plenamente. A cruz revela que o amor verdadeiro aceita sofrer pelo outro. </a:t>
            </a:r>
            <a:endParaRPr lang="pt-BR" sz="1750" b="1" dirty="0"/>
          </a:p>
        </p:txBody>
      </p:sp>
      <p:sp>
        <p:nvSpPr>
          <p:cNvPr id="11" name="CaixaDeTexto 10">
            <a:extLst>
              <a:ext uri="{FF2B5EF4-FFF2-40B4-BE49-F238E27FC236}">
                <a16:creationId xmlns:a16="http://schemas.microsoft.com/office/drawing/2014/main" id="{3436356C-56B9-6E0A-6633-EFFA78404201}"/>
              </a:ext>
            </a:extLst>
          </p:cNvPr>
          <p:cNvSpPr txBox="1"/>
          <p:nvPr/>
        </p:nvSpPr>
        <p:spPr>
          <a:xfrm>
            <a:off x="1562740" y="3328529"/>
            <a:ext cx="1922317" cy="1256241"/>
          </a:xfrm>
          <a:prstGeom prst="rect">
            <a:avLst/>
          </a:prstGeom>
          <a:noFill/>
          <a:ln>
            <a:solidFill>
              <a:schemeClr val="tx1"/>
            </a:solidFill>
            <a:prstDash val="lgDash"/>
          </a:ln>
        </p:spPr>
        <p:txBody>
          <a:bodyPr wrap="square">
            <a:spAutoFit/>
          </a:bodyPr>
          <a:lstStyle/>
          <a:p>
            <a:pPr>
              <a:lnSpc>
                <a:spcPct val="107000"/>
              </a:lnSpc>
              <a:spcAft>
                <a:spcPts val="800"/>
              </a:spcAft>
            </a:pPr>
            <a:r>
              <a:rPr lang="pt-BR" sz="1800" b="1" dirty="0">
                <a:effectLst/>
                <a:latin typeface="Cambria" panose="02040503050406030204" pitchFamily="18" charset="0"/>
                <a:ea typeface="Cambria" panose="02040503050406030204" pitchFamily="18" charset="0"/>
                <a:cs typeface="Times New Roman" panose="02020603050405020304" pitchFamily="18" charset="0"/>
              </a:rPr>
              <a:t>Em Cristo, no mistério da cruz, Deus nos </a:t>
            </a:r>
            <a:r>
              <a:rPr lang="pt-BR" sz="1800" b="1" dirty="0">
                <a:solidFill>
                  <a:srgbClr val="B40000"/>
                </a:solidFill>
                <a:effectLst/>
                <a:latin typeface="Cambria" panose="02040503050406030204" pitchFamily="18" charset="0"/>
                <a:ea typeface="Cambria" panose="02040503050406030204" pitchFamily="18" charset="0"/>
                <a:cs typeface="Times New Roman" panose="02020603050405020304" pitchFamily="18" charset="0"/>
              </a:rPr>
              <a:t>amou até o fim</a:t>
            </a:r>
            <a:r>
              <a:rPr lang="pt-BR" sz="1800" b="1" dirty="0">
                <a:effectLst/>
                <a:latin typeface="Cambria" panose="02040503050406030204" pitchFamily="18" charset="0"/>
                <a:ea typeface="Cambria" panose="02040503050406030204" pitchFamily="18" charset="0"/>
                <a:cs typeface="Times New Roman" panose="02020603050405020304" pitchFamily="18" charset="0"/>
              </a:rPr>
              <a:t>. </a:t>
            </a:r>
          </a:p>
        </p:txBody>
      </p:sp>
      <p:sp>
        <p:nvSpPr>
          <p:cNvPr id="12" name="CaixaDeTexto 11">
            <a:extLst>
              <a:ext uri="{FF2B5EF4-FFF2-40B4-BE49-F238E27FC236}">
                <a16:creationId xmlns:a16="http://schemas.microsoft.com/office/drawing/2014/main" id="{822A6504-2EF0-8DA5-F0C5-F9564081A406}"/>
              </a:ext>
            </a:extLst>
          </p:cNvPr>
          <p:cNvSpPr txBox="1"/>
          <p:nvPr/>
        </p:nvSpPr>
        <p:spPr>
          <a:xfrm>
            <a:off x="7780250" y="3633483"/>
            <a:ext cx="2236586" cy="646331"/>
          </a:xfrm>
          <a:prstGeom prst="rect">
            <a:avLst/>
          </a:prstGeom>
          <a:noFill/>
          <a:ln>
            <a:solidFill>
              <a:schemeClr val="tx1"/>
            </a:solidFill>
            <a:prstDash val="lgDash"/>
          </a:ln>
        </p:spPr>
        <p:txBody>
          <a:bodyPr wrap="square">
            <a:spAutoFit/>
          </a:bodyPr>
          <a:lstStyle/>
          <a:p>
            <a:r>
              <a:rPr lang="pt-BR" sz="1800" b="1" dirty="0">
                <a:effectLst/>
                <a:latin typeface="Cambria" panose="02040503050406030204" pitchFamily="18" charset="0"/>
                <a:ea typeface="Cambria" panose="02040503050406030204" pitchFamily="18" charset="0"/>
                <a:cs typeface="Times New Roman" panose="02020603050405020304" pitchFamily="18" charset="0"/>
              </a:rPr>
              <a:t>A Cruz é a suprema </a:t>
            </a:r>
            <a:r>
              <a:rPr lang="pt-BR" sz="1800" b="1" dirty="0">
                <a:solidFill>
                  <a:srgbClr val="B40000"/>
                </a:solidFill>
                <a:effectLst/>
                <a:latin typeface="Cambria" panose="02040503050406030204" pitchFamily="18" charset="0"/>
                <a:ea typeface="Cambria" panose="02040503050406030204" pitchFamily="18" charset="0"/>
                <a:cs typeface="Times New Roman" panose="02020603050405020304" pitchFamily="18" charset="0"/>
              </a:rPr>
              <a:t>beleza de Deus</a:t>
            </a:r>
            <a:r>
              <a:rPr lang="pt-BR" sz="1800" b="1" dirty="0">
                <a:effectLst/>
                <a:latin typeface="Cambria" panose="02040503050406030204" pitchFamily="18" charset="0"/>
                <a:ea typeface="Cambria" panose="02040503050406030204" pitchFamily="18" charset="0"/>
                <a:cs typeface="Times New Roman" panose="02020603050405020304" pitchFamily="18" charset="0"/>
              </a:rPr>
              <a:t>. </a:t>
            </a:r>
            <a:endParaRPr lang="pt-BR" b="1" dirty="0"/>
          </a:p>
        </p:txBody>
      </p:sp>
    </p:spTree>
    <p:extLst>
      <p:ext uri="{BB962C8B-B14F-4D97-AF65-F5344CB8AC3E}">
        <p14:creationId xmlns:p14="http://schemas.microsoft.com/office/powerpoint/2010/main" val="824810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635503A7-B8D9-027B-1B79-99E8D258DE61}"/>
              </a:ext>
            </a:extLst>
          </p:cNvPr>
          <p:cNvSpPr txBox="1"/>
          <p:nvPr/>
        </p:nvSpPr>
        <p:spPr>
          <a:xfrm>
            <a:off x="879760" y="875518"/>
            <a:ext cx="10210799" cy="1154162"/>
          </a:xfrm>
          <a:prstGeom prst="rect">
            <a:avLst/>
          </a:prstGeom>
          <a:noFill/>
        </p:spPr>
        <p:txBody>
          <a:bodyPr wrap="square">
            <a:spAutoFit/>
          </a:bodyPr>
          <a:lstStyle/>
          <a:p>
            <a:pPr algn="just"/>
            <a:r>
              <a:rPr lang="pt-BR" sz="2300" dirty="0">
                <a:effectLst/>
                <a:ea typeface="Calibri" panose="020F0502020204030204" pitchFamily="34" charset="0"/>
                <a:cs typeface="Times New Roman" panose="02020603050405020304" pitchFamily="18" charset="0"/>
              </a:rPr>
              <a:t>Jesus ordena a Pedro e aos demais que guardem silêncio até que, definitivamente, se opere a “unção” com a morte e ressurreição.</a:t>
            </a:r>
          </a:p>
          <a:p>
            <a:pPr algn="just"/>
            <a:endParaRPr lang="pt-BR" sz="2300" dirty="0"/>
          </a:p>
        </p:txBody>
      </p:sp>
      <p:sp>
        <p:nvSpPr>
          <p:cNvPr id="5" name="CaixaDeTexto 4">
            <a:extLst>
              <a:ext uri="{FF2B5EF4-FFF2-40B4-BE49-F238E27FC236}">
                <a16:creationId xmlns:a16="http://schemas.microsoft.com/office/drawing/2014/main" id="{C90CF651-B22C-6FB6-6B5E-31B1D844FFDA}"/>
              </a:ext>
            </a:extLst>
          </p:cNvPr>
          <p:cNvSpPr txBox="1"/>
          <p:nvPr/>
        </p:nvSpPr>
        <p:spPr>
          <a:xfrm>
            <a:off x="1603657" y="1926734"/>
            <a:ext cx="8763003" cy="43088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pt-BR" sz="2200" b="1" dirty="0">
                <a:ea typeface="Calibri" panose="020F0502020204030204" pitchFamily="34" charset="0"/>
                <a:cs typeface="Times New Roman" panose="02020603050405020304" pitchFamily="18" charset="0"/>
              </a:rPr>
              <a:t>Hoje, dois mil anos passados, esta pergunta continua a ser “a pergunta”</a:t>
            </a:r>
            <a:endParaRPr lang="pt-BR" sz="2200" b="1" dirty="0"/>
          </a:p>
        </p:txBody>
      </p:sp>
      <p:sp>
        <p:nvSpPr>
          <p:cNvPr id="6" name="CaixaDeTexto 5">
            <a:extLst>
              <a:ext uri="{FF2B5EF4-FFF2-40B4-BE49-F238E27FC236}">
                <a16:creationId xmlns:a16="http://schemas.microsoft.com/office/drawing/2014/main" id="{6910C65A-4560-FD05-D9A3-98FDA9AD87BE}"/>
              </a:ext>
            </a:extLst>
          </p:cNvPr>
          <p:cNvSpPr txBox="1"/>
          <p:nvPr/>
        </p:nvSpPr>
        <p:spPr>
          <a:xfrm>
            <a:off x="990600" y="2748972"/>
            <a:ext cx="10210799" cy="1446550"/>
          </a:xfrm>
          <a:prstGeom prst="rect">
            <a:avLst/>
          </a:prstGeom>
          <a:noFill/>
        </p:spPr>
        <p:txBody>
          <a:bodyPr wrap="square">
            <a:spAutoFit/>
          </a:bodyPr>
          <a:lstStyle/>
          <a:p>
            <a:pPr marL="342900" indent="-342900" algn="just">
              <a:buFont typeface="Arial" panose="020B0604020202020204" pitchFamily="34" charset="0"/>
              <a:buChar char="•"/>
            </a:pPr>
            <a:r>
              <a:rPr lang="pt-BR" sz="2200" dirty="0">
                <a:latin typeface="+mj-lt"/>
                <a:ea typeface="Calibri" panose="020F0502020204030204" pitchFamily="34" charset="0"/>
                <a:cs typeface="Times New Roman" panose="02020603050405020304" pitchFamily="18" charset="0"/>
              </a:rPr>
              <a:t>Nela se reverbera a interrogação definitiva sobre o </a:t>
            </a:r>
            <a:r>
              <a:rPr lang="pt-BR" sz="2200" b="1"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sentido de toda a criação:</a:t>
            </a:r>
            <a:r>
              <a:rPr lang="pt-BR" sz="2200" dirty="0">
                <a:latin typeface="+mj-lt"/>
                <a:ea typeface="Calibri" panose="020F0502020204030204" pitchFamily="34" charset="0"/>
                <a:cs typeface="Times New Roman" panose="02020603050405020304" pitchFamily="18" charset="0"/>
              </a:rPr>
              <a:t> ou Cristo é o Cristo, o eterno Filho de Deus que veio a nós em carne humana, ou resta a solidão glacial de uma criação sem rumo. </a:t>
            </a:r>
          </a:p>
          <a:p>
            <a:pPr marL="342900" indent="-342900" algn="just">
              <a:buFont typeface="Arial" panose="020B0604020202020204" pitchFamily="34" charset="0"/>
              <a:buChar char="•"/>
            </a:pPr>
            <a:r>
              <a:rPr lang="pt-BR" sz="2200" dirty="0">
                <a:latin typeface="+mj-lt"/>
                <a:ea typeface="Calibri" panose="020F0502020204030204" pitchFamily="34" charset="0"/>
                <a:cs typeface="Times New Roman" panose="02020603050405020304" pitchFamily="18" charset="0"/>
              </a:rPr>
              <a:t>Em Cristo se revela tudo! E isto munda tudo!</a:t>
            </a:r>
            <a:endParaRPr lang="pt-BR" sz="2200" dirty="0">
              <a:latin typeface="+mj-lt"/>
            </a:endParaRPr>
          </a:p>
        </p:txBody>
      </p:sp>
      <p:sp>
        <p:nvSpPr>
          <p:cNvPr id="7" name="CaixaDeTexto 6">
            <a:extLst>
              <a:ext uri="{FF2B5EF4-FFF2-40B4-BE49-F238E27FC236}">
                <a16:creationId xmlns:a16="http://schemas.microsoft.com/office/drawing/2014/main" id="{220E871F-538E-BCB3-9E4D-DE016A668EB4}"/>
              </a:ext>
            </a:extLst>
          </p:cNvPr>
          <p:cNvSpPr txBox="1"/>
          <p:nvPr/>
        </p:nvSpPr>
        <p:spPr>
          <a:xfrm>
            <a:off x="1170703" y="4481899"/>
            <a:ext cx="9628909" cy="12654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07000"/>
              </a:lnSpc>
              <a:spcAft>
                <a:spcPts val="800"/>
              </a:spcAft>
            </a:pPr>
            <a:r>
              <a:rPr lang="pt-BR" sz="2400" b="1" dirty="0">
                <a:effectLst/>
                <a:latin typeface="+mj-lt"/>
                <a:ea typeface="Calibri" panose="020F0502020204030204" pitchFamily="34" charset="0"/>
                <a:cs typeface="Times New Roman" panose="02020603050405020304" pitchFamily="18" charset="0"/>
              </a:rPr>
              <a:t>Toda a história do cristianismo é um esforço de resposta consequente a esta decisiva interrogação</a:t>
            </a:r>
            <a:r>
              <a:rPr lang="pt-BR" sz="2400" dirty="0">
                <a:effectLst/>
                <a:latin typeface="+mj-lt"/>
                <a:ea typeface="Calibri" panose="020F0502020204030204" pitchFamily="34" charset="0"/>
                <a:cs typeface="Times New Roman" panose="02020603050405020304" pitchFamily="18" charset="0"/>
              </a:rPr>
              <a:t>. </a:t>
            </a:r>
            <a:r>
              <a:rPr lang="pt-BR" sz="2400" b="1" dirty="0">
                <a:effectLst/>
                <a:latin typeface="+mj-lt"/>
                <a:ea typeface="Calibri" panose="020F0502020204030204" pitchFamily="34" charset="0"/>
                <a:cs typeface="Times New Roman" panose="02020603050405020304" pitchFamily="18" charset="0"/>
              </a:rPr>
              <a:t>Não apenas como resposta devida, mas como resposta de vida.</a:t>
            </a:r>
            <a:endParaRPr lang="pt-BR" sz="24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73193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A719F8F4-EE8F-9A64-36A5-9A5C04164EDD}"/>
              </a:ext>
            </a:extLst>
          </p:cNvPr>
          <p:cNvSpPr txBox="1"/>
          <p:nvPr/>
        </p:nvSpPr>
        <p:spPr>
          <a:xfrm>
            <a:off x="871725" y="1640387"/>
            <a:ext cx="9947562" cy="646331"/>
          </a:xfrm>
          <a:prstGeom prst="rect">
            <a:avLst/>
          </a:prstGeom>
          <a:noFill/>
          <a:ln>
            <a:solidFill>
              <a:schemeClr val="tx1"/>
            </a:solidFill>
            <a:prstDash val="lgDash"/>
          </a:ln>
        </p:spPr>
        <p:txBody>
          <a:bodyPr wrap="square">
            <a:spAutoFit/>
          </a:bodyPr>
          <a:lstStyle/>
          <a:p>
            <a:pPr algn="just"/>
            <a:r>
              <a:rPr lang="pt-BR" b="1" dirty="0">
                <a:latin typeface="Cambria" panose="02040503050406030204" pitchFamily="18" charset="0"/>
                <a:ea typeface="Cambria" panose="02040503050406030204" pitchFamily="18" charset="0"/>
                <a:cs typeface="Times New Roman" panose="02020603050405020304" pitchFamily="18" charset="0"/>
              </a:rPr>
              <a:t>É</a:t>
            </a:r>
            <a:r>
              <a:rPr lang="pt-BR" sz="1800" b="1" dirty="0">
                <a:effectLst/>
                <a:latin typeface="Cambria" panose="02040503050406030204" pitchFamily="18" charset="0"/>
                <a:ea typeface="Cambria" panose="02040503050406030204" pitchFamily="18" charset="0"/>
                <a:cs typeface="Times New Roman" panose="02020603050405020304" pitchFamily="18" charset="0"/>
              </a:rPr>
              <a:t> a lição mais difícil (</a:t>
            </a:r>
            <a:r>
              <a:rPr lang="pt-BR" sz="1800" b="1" i="1" dirty="0" err="1">
                <a:effectLst/>
                <a:latin typeface="Cambria" panose="02040503050406030204" pitchFamily="18" charset="0"/>
                <a:ea typeface="Cambria" panose="02040503050406030204" pitchFamily="18" charset="0"/>
                <a:cs typeface="Times New Roman" panose="02020603050405020304" pitchFamily="18" charset="0"/>
              </a:rPr>
              <a:t>lectio</a:t>
            </a:r>
            <a:r>
              <a:rPr lang="pt-BR" sz="1800" b="1" i="1" dirty="0">
                <a:effectLst/>
                <a:latin typeface="Cambria" panose="02040503050406030204" pitchFamily="18" charset="0"/>
                <a:ea typeface="Cambria" panose="02040503050406030204" pitchFamily="18" charset="0"/>
                <a:cs typeface="Times New Roman" panose="02020603050405020304" pitchFamily="18" charset="0"/>
              </a:rPr>
              <a:t> </a:t>
            </a:r>
            <a:r>
              <a:rPr lang="pt-BR" sz="1800" b="1" i="1" dirty="0" err="1">
                <a:effectLst/>
                <a:latin typeface="Cambria" panose="02040503050406030204" pitchFamily="18" charset="0"/>
                <a:ea typeface="Cambria" panose="02040503050406030204" pitchFamily="18" charset="0"/>
                <a:cs typeface="Times New Roman" panose="02020603050405020304" pitchFamily="18" charset="0"/>
              </a:rPr>
              <a:t>dificilior</a:t>
            </a:r>
            <a:r>
              <a:rPr lang="pt-BR" sz="1800" b="1" dirty="0">
                <a:effectLst/>
                <a:latin typeface="Cambria" panose="02040503050406030204" pitchFamily="18" charset="0"/>
                <a:ea typeface="Cambria" panose="02040503050406030204" pitchFamily="18" charset="0"/>
                <a:cs typeface="Times New Roman" panose="02020603050405020304" pitchFamily="18" charset="0"/>
              </a:rPr>
              <a:t>)</a:t>
            </a:r>
            <a:r>
              <a:rPr lang="pt-BR" sz="1800" dirty="0">
                <a:effectLst/>
                <a:latin typeface="Cambria" panose="02040503050406030204" pitchFamily="18" charset="0"/>
                <a:ea typeface="Cambria" panose="02040503050406030204" pitchFamily="18" charset="0"/>
                <a:cs typeface="Times New Roman" panose="02020603050405020304" pitchFamily="18" charset="0"/>
              </a:rPr>
              <a:t>, o caminho mais exigente – o da cruz, do esquecer-se de si mesmo, do amor aos inimigos – é o mais verdadeiro ao Evangelho.</a:t>
            </a:r>
            <a:endParaRPr lang="pt-BR" dirty="0"/>
          </a:p>
        </p:txBody>
      </p:sp>
      <p:sp>
        <p:nvSpPr>
          <p:cNvPr id="5" name="CaixaDeTexto 4">
            <a:extLst>
              <a:ext uri="{FF2B5EF4-FFF2-40B4-BE49-F238E27FC236}">
                <a16:creationId xmlns:a16="http://schemas.microsoft.com/office/drawing/2014/main" id="{BE46FCB2-AE40-1C07-7DC6-FB23FD991635}"/>
              </a:ext>
            </a:extLst>
          </p:cNvPr>
          <p:cNvSpPr txBox="1"/>
          <p:nvPr/>
        </p:nvSpPr>
        <p:spPr>
          <a:xfrm>
            <a:off x="2119528" y="2592388"/>
            <a:ext cx="9019308" cy="369332"/>
          </a:xfrm>
          <a:prstGeom prst="rect">
            <a:avLst/>
          </a:prstGeom>
          <a:noFill/>
          <a:ln>
            <a:solidFill>
              <a:schemeClr val="tx1"/>
            </a:solidFill>
            <a:prstDash val="lgDash"/>
          </a:ln>
        </p:spPr>
        <p:txBody>
          <a:bodyPr wrap="square">
            <a:spAutoFit/>
          </a:bodyPr>
          <a:lstStyle/>
          <a:p>
            <a:r>
              <a:rPr lang="pt-BR" sz="1800" dirty="0">
                <a:effectLst/>
                <a:latin typeface="Cambria" panose="02040503050406030204" pitchFamily="18" charset="0"/>
                <a:ea typeface="Cambria" panose="02040503050406030204" pitchFamily="18" charset="0"/>
                <a:cs typeface="Times New Roman" panose="02020603050405020304" pitchFamily="18" charset="0"/>
              </a:rPr>
              <a:t>O cristianismo é o caminho mais estrito, nos pede amar setenta vezes sete, carregar a cruz</a:t>
            </a:r>
            <a:endParaRPr lang="pt-BR" dirty="0"/>
          </a:p>
        </p:txBody>
      </p:sp>
      <p:sp>
        <p:nvSpPr>
          <p:cNvPr id="7" name="CaixaDeTexto 6">
            <a:extLst>
              <a:ext uri="{FF2B5EF4-FFF2-40B4-BE49-F238E27FC236}">
                <a16:creationId xmlns:a16="http://schemas.microsoft.com/office/drawing/2014/main" id="{4C0D1D10-2EDA-9840-EE0B-26F105E7CF54}"/>
              </a:ext>
            </a:extLst>
          </p:cNvPr>
          <p:cNvSpPr txBox="1"/>
          <p:nvPr/>
        </p:nvSpPr>
        <p:spPr>
          <a:xfrm>
            <a:off x="914183" y="3314439"/>
            <a:ext cx="9660082" cy="923330"/>
          </a:xfrm>
          <a:prstGeom prst="rect">
            <a:avLst/>
          </a:prstGeom>
          <a:noFill/>
          <a:ln>
            <a:solidFill>
              <a:schemeClr val="tx1"/>
            </a:solidFill>
            <a:prstDash val="lgDash"/>
          </a:ln>
        </p:spPr>
        <p:txBody>
          <a:bodyPr wrap="square">
            <a:spAutoFit/>
          </a:bodyPr>
          <a:lstStyle/>
          <a:p>
            <a:pPr algn="just"/>
            <a:r>
              <a:rPr lang="pt-BR" sz="1800" dirty="0">
                <a:effectLst/>
                <a:latin typeface="Cambria" panose="02040503050406030204" pitchFamily="18" charset="0"/>
                <a:ea typeface="Cambria" panose="02040503050406030204" pitchFamily="18" charset="0"/>
                <a:cs typeface="Times New Roman" panose="02020603050405020304" pitchFamily="18" charset="0"/>
              </a:rPr>
              <a:t>É o mais autêntico porque reflete o caminho do próprio Cristo, que não evitou o sofrimento quando este era a via do amor. “</a:t>
            </a:r>
            <a:r>
              <a:rPr lang="pt-BR" sz="1800" i="1" dirty="0">
                <a:effectLst/>
                <a:latin typeface="Cambria" panose="02040503050406030204" pitchFamily="18" charset="0"/>
                <a:ea typeface="Cambria" panose="02040503050406030204" pitchFamily="18" charset="0"/>
                <a:cs typeface="Times New Roman" panose="02020603050405020304" pitchFamily="18" charset="0"/>
              </a:rPr>
              <a:t>Pai, se possível, afasta de mim este cálice, no entanto não se faça a minha vontade, mas a tua</a:t>
            </a:r>
            <a:r>
              <a:rPr lang="pt-BR" sz="1800" dirty="0">
                <a:effectLst/>
                <a:latin typeface="Cambria" panose="02040503050406030204" pitchFamily="18" charset="0"/>
                <a:ea typeface="Cambria" panose="02040503050406030204" pitchFamily="18" charset="0"/>
                <a:cs typeface="Times New Roman" panose="02020603050405020304" pitchFamily="18" charset="0"/>
              </a:rPr>
              <a:t>”. </a:t>
            </a:r>
            <a:endParaRPr lang="pt-BR" dirty="0"/>
          </a:p>
        </p:txBody>
      </p:sp>
      <p:sp>
        <p:nvSpPr>
          <p:cNvPr id="9" name="CaixaDeTexto 8">
            <a:extLst>
              <a:ext uri="{FF2B5EF4-FFF2-40B4-BE49-F238E27FC236}">
                <a16:creationId xmlns:a16="http://schemas.microsoft.com/office/drawing/2014/main" id="{1819BCCE-CF9F-D192-AE7D-C01FB5D4BDE2}"/>
              </a:ext>
            </a:extLst>
          </p:cNvPr>
          <p:cNvSpPr txBox="1"/>
          <p:nvPr/>
        </p:nvSpPr>
        <p:spPr>
          <a:xfrm>
            <a:off x="3943130" y="4572148"/>
            <a:ext cx="7195706" cy="369332"/>
          </a:xfrm>
          <a:prstGeom prst="rect">
            <a:avLst/>
          </a:prstGeom>
          <a:noFill/>
          <a:ln>
            <a:solidFill>
              <a:schemeClr val="tx1"/>
            </a:solidFill>
            <a:prstDash val="lgDash"/>
          </a:ln>
        </p:spPr>
        <p:txBody>
          <a:bodyPr wrap="square">
            <a:spAutoFit/>
          </a:bodyPr>
          <a:lstStyle/>
          <a:p>
            <a:r>
              <a:rPr lang="pt-BR" sz="1800" b="1" dirty="0">
                <a:effectLst/>
                <a:latin typeface="Cambria" panose="02040503050406030204" pitchFamily="18" charset="0"/>
                <a:ea typeface="Cambria" panose="02040503050406030204" pitchFamily="18" charset="0"/>
                <a:cs typeface="Times New Roman" panose="02020603050405020304" pitchFamily="18" charset="0"/>
              </a:rPr>
              <a:t>Cristo não suavizou suas exigências</a:t>
            </a:r>
            <a:r>
              <a:rPr lang="pt-BR" sz="1800" dirty="0">
                <a:effectLst/>
                <a:latin typeface="Cambria" panose="02040503050406030204" pitchFamily="18" charset="0"/>
                <a:ea typeface="Cambria" panose="02040503050406030204" pitchFamily="18" charset="0"/>
                <a:cs typeface="Times New Roman" panose="02020603050405020304" pitchFamily="18" charset="0"/>
              </a:rPr>
              <a:t>: “</a:t>
            </a:r>
            <a:r>
              <a:rPr lang="pt-BR" sz="1800" i="1" dirty="0">
                <a:effectLst/>
                <a:latin typeface="Cambria" panose="02040503050406030204" pitchFamily="18" charset="0"/>
                <a:ea typeface="Cambria" panose="02040503050406030204" pitchFamily="18" charset="0"/>
                <a:cs typeface="Times New Roman" panose="02020603050405020304" pitchFamily="18" charset="0"/>
              </a:rPr>
              <a:t>também vós quereis ir embora?</a:t>
            </a:r>
            <a:r>
              <a:rPr lang="pt-BR" sz="1800" dirty="0">
                <a:effectLst/>
                <a:latin typeface="Cambria" panose="02040503050406030204" pitchFamily="18" charset="0"/>
                <a:ea typeface="Cambria" panose="02040503050406030204" pitchFamily="18" charset="0"/>
                <a:cs typeface="Times New Roman" panose="02020603050405020304" pitchFamily="18" charset="0"/>
              </a:rPr>
              <a:t>”. </a:t>
            </a:r>
            <a:endParaRPr lang="pt-BR" dirty="0"/>
          </a:p>
        </p:txBody>
      </p:sp>
      <p:sp>
        <p:nvSpPr>
          <p:cNvPr id="11" name="CaixaDeTexto 10">
            <a:extLst>
              <a:ext uri="{FF2B5EF4-FFF2-40B4-BE49-F238E27FC236}">
                <a16:creationId xmlns:a16="http://schemas.microsoft.com/office/drawing/2014/main" id="{9D9AD02F-D05E-BD06-4F32-B154594DFC45}"/>
              </a:ext>
            </a:extLst>
          </p:cNvPr>
          <p:cNvSpPr txBox="1"/>
          <p:nvPr/>
        </p:nvSpPr>
        <p:spPr>
          <a:xfrm>
            <a:off x="920351" y="5150543"/>
            <a:ext cx="10351297" cy="646331"/>
          </a:xfrm>
          <a:prstGeom prst="rect">
            <a:avLst/>
          </a:prstGeom>
          <a:ln/>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pt-BR" sz="1800" dirty="0">
                <a:effectLst/>
                <a:latin typeface="Cambria" panose="02040503050406030204" pitchFamily="18" charset="0"/>
                <a:ea typeface="Cambria" panose="02040503050406030204" pitchFamily="18" charset="0"/>
                <a:cs typeface="Times New Roman" panose="02020603050405020304" pitchFamily="18" charset="0"/>
              </a:rPr>
              <a:t>O cristão não ama a cruz porque é masoquista, mas porque nela, com letras de sangue, Deus escreveu sua confissão de amor por nós.</a:t>
            </a:r>
            <a:endParaRPr lang="pt-BR" dirty="0"/>
          </a:p>
        </p:txBody>
      </p:sp>
      <p:sp>
        <p:nvSpPr>
          <p:cNvPr id="12" name="Espaço Reservado para Conteúdo 2">
            <a:extLst>
              <a:ext uri="{FF2B5EF4-FFF2-40B4-BE49-F238E27FC236}">
                <a16:creationId xmlns:a16="http://schemas.microsoft.com/office/drawing/2014/main" id="{F23F9968-1BAC-57F1-BCB1-26D45F78D918}"/>
              </a:ext>
            </a:extLst>
          </p:cNvPr>
          <p:cNvSpPr txBox="1">
            <a:spLocks/>
          </p:cNvSpPr>
          <p:nvPr/>
        </p:nvSpPr>
        <p:spPr>
          <a:xfrm>
            <a:off x="914183" y="769292"/>
            <a:ext cx="9905104" cy="518247"/>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None/>
            </a:pPr>
            <a:r>
              <a:rPr lang="pt-BR" sz="2800" b="1" dirty="0">
                <a:solidFill>
                  <a:srgbClr val="B40000"/>
                </a:solidFill>
              </a:rPr>
              <a:t>O cristianismo então:</a:t>
            </a:r>
          </a:p>
          <a:p>
            <a:pPr marL="0" indent="0">
              <a:buNone/>
            </a:pPr>
            <a:endParaRPr lang="pt-BR" sz="2800" b="1" dirty="0">
              <a:solidFill>
                <a:srgbClr val="B40000"/>
              </a:solidFill>
            </a:endParaRPr>
          </a:p>
        </p:txBody>
      </p:sp>
    </p:spTree>
    <p:extLst>
      <p:ext uri="{BB962C8B-B14F-4D97-AF65-F5344CB8AC3E}">
        <p14:creationId xmlns:p14="http://schemas.microsoft.com/office/powerpoint/2010/main" val="1012793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21C7DB98-882E-9979-7C5A-2301DAAF29B7}"/>
              </a:ext>
            </a:extLst>
          </p:cNvPr>
          <p:cNvSpPr>
            <a:spLocks noGrp="1"/>
          </p:cNvSpPr>
          <p:nvPr>
            <p:ph idx="4294967295"/>
          </p:nvPr>
        </p:nvSpPr>
        <p:spPr>
          <a:xfrm>
            <a:off x="831272" y="1412230"/>
            <a:ext cx="7439891" cy="4800883"/>
          </a:xfrm>
        </p:spPr>
        <p:txBody>
          <a:bodyPr>
            <a:noAutofit/>
          </a:bodyPr>
          <a:lstStyle/>
          <a:p>
            <a:pPr algn="just"/>
            <a:r>
              <a:rPr lang="pt-BR"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Também nós hoje, diante de tantas atrocidades que fazem fenecer a imagem de Deus em nossos irmãos e irmãs, podemos nos perguntar: </a:t>
            </a:r>
            <a:r>
              <a:rPr lang="pt-BR" sz="1800" b="1" dirty="0" err="1">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Óh</a:t>
            </a:r>
            <a:r>
              <a:rPr lang="pt-BR" sz="1800" b="1" dirty="0">
                <a:solidFill>
                  <a:srgbClr val="0070C0"/>
                </a:solidFill>
                <a:effectLst/>
                <a:latin typeface="Cambria" panose="02040503050406030204" pitchFamily="18" charset="0"/>
                <a:ea typeface="Cambria" panose="02040503050406030204" pitchFamily="18" charset="0"/>
                <a:cs typeface="Times New Roman" panose="02020603050405020304" pitchFamily="18" charset="0"/>
              </a:rPr>
              <a:t>! Deus! Onde tu estás? Por que te escondes? Por que não respondes? Por que permaneces indiferente diante de tanta dor atroz? </a:t>
            </a:r>
          </a:p>
          <a:p>
            <a:pPr algn="just"/>
            <a:r>
              <a:rPr lang="pt-BR"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Deus, muitas vezes, </a:t>
            </a:r>
            <a:r>
              <a:rPr lang="pt-BR" sz="18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não nos responde com uma lógica racional</a:t>
            </a:r>
            <a:r>
              <a:rPr lang="pt-BR"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matemática; </a:t>
            </a:r>
            <a:r>
              <a:rPr lang="pt-BR" sz="1800" b="1" dirty="0">
                <a:solidFill>
                  <a:srgbClr val="B40000"/>
                </a:solidFill>
                <a:effectLst/>
                <a:latin typeface="Cambria" panose="02040503050406030204" pitchFamily="18" charset="0"/>
                <a:ea typeface="Cambria" panose="02040503050406030204" pitchFamily="18" charset="0"/>
                <a:cs typeface="Times New Roman" panose="02020603050405020304" pitchFamily="18" charset="0"/>
              </a:rPr>
              <a:t>ele nos responde com seu amor silencioso e com sua solidariedade até o fim</a:t>
            </a:r>
            <a:r>
              <a:rPr lang="pt-BR"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No final, o mal não levará a melhor, o bem vencerá! </a:t>
            </a:r>
          </a:p>
          <a:p>
            <a:pPr algn="just"/>
            <a:r>
              <a:rPr lang="pt-BR" sz="1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O discípulo de Cristo não é uma “edição facilitada” da vida, </a:t>
            </a:r>
            <a:r>
              <a:rPr lang="pt-BR" sz="18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mas a versão integral do homem</a:t>
            </a:r>
            <a:r>
              <a:rPr lang="pt-BR"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que Deus quis e sonhou desde das origens e o manifestou plenamente no </a:t>
            </a:r>
            <a:r>
              <a:rPr lang="pt-BR" sz="18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homem-Deus, Jesus de Nazaré</a:t>
            </a:r>
            <a:r>
              <a:rPr lang="pt-BR"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É o homem por antonomásia, o </a:t>
            </a:r>
            <a:r>
              <a:rPr lang="pt-BR" sz="18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homem perfeito que </a:t>
            </a:r>
            <a:r>
              <a:rPr lang="pt-BR" sz="1800" b="1"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perfecciona</a:t>
            </a:r>
            <a:r>
              <a:rPr lang="pt-BR"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 nossa humanidade.</a:t>
            </a:r>
          </a:p>
          <a:p>
            <a:pPr marL="0" indent="0" algn="ctr">
              <a:buNone/>
            </a:pPr>
            <a:r>
              <a:rPr lang="pt-BR"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pt-BR" sz="18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r>
              <a:rPr lang="pt-BR" sz="1800" b="1" i="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Todo aquele que segue Jesus, o homem perfeito, torna-se cada vez mais homem</a:t>
            </a:r>
            <a:r>
              <a:rPr lang="pt-BR" sz="18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(GS 41).</a:t>
            </a:r>
          </a:p>
          <a:p>
            <a:pPr algn="just"/>
            <a:endParaRPr lang="pt-BR" sz="2000" dirty="0">
              <a:solidFill>
                <a:schemeClr val="tx1"/>
              </a:solidFill>
              <a:latin typeface="Cambria" panose="02040503050406030204" pitchFamily="18" charset="0"/>
              <a:ea typeface="Cambria" panose="02040503050406030204" pitchFamily="18" charset="0"/>
            </a:endParaRPr>
          </a:p>
        </p:txBody>
      </p:sp>
      <p:sp>
        <p:nvSpPr>
          <p:cNvPr id="6" name="Espaço Reservado para Conteúdo 2">
            <a:extLst>
              <a:ext uri="{FF2B5EF4-FFF2-40B4-BE49-F238E27FC236}">
                <a16:creationId xmlns:a16="http://schemas.microsoft.com/office/drawing/2014/main" id="{34FBBF8A-01D1-D74B-214E-A1CB9C389B66}"/>
              </a:ext>
            </a:extLst>
          </p:cNvPr>
          <p:cNvSpPr txBox="1">
            <a:spLocks/>
          </p:cNvSpPr>
          <p:nvPr/>
        </p:nvSpPr>
        <p:spPr>
          <a:xfrm>
            <a:off x="1218087" y="769292"/>
            <a:ext cx="9601200" cy="518247"/>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None/>
            </a:pPr>
            <a:r>
              <a:rPr lang="pt-BR" sz="2800" b="1" dirty="0">
                <a:solidFill>
                  <a:srgbClr val="B40000"/>
                </a:solidFill>
              </a:rPr>
              <a:t>E nós hoje?</a:t>
            </a:r>
          </a:p>
        </p:txBody>
      </p:sp>
      <p:pic>
        <p:nvPicPr>
          <p:cNvPr id="4" name="Imagem 3">
            <a:extLst>
              <a:ext uri="{FF2B5EF4-FFF2-40B4-BE49-F238E27FC236}">
                <a16:creationId xmlns:a16="http://schemas.microsoft.com/office/drawing/2014/main" id="{1B169F2D-359B-2ED8-7A4A-FB6ABD84BE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4201" y="4376588"/>
            <a:ext cx="2452149" cy="1836525"/>
          </a:xfrm>
          <a:prstGeom prst="rect">
            <a:avLst/>
          </a:prstGeom>
        </p:spPr>
      </p:pic>
      <p:pic>
        <p:nvPicPr>
          <p:cNvPr id="7" name="Imagem 6">
            <a:extLst>
              <a:ext uri="{FF2B5EF4-FFF2-40B4-BE49-F238E27FC236}">
                <a16:creationId xmlns:a16="http://schemas.microsoft.com/office/drawing/2014/main" id="{6076D4C2-83D3-8631-F60A-072A2AE71D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9089" y="769292"/>
            <a:ext cx="2452149" cy="1633131"/>
          </a:xfrm>
          <a:prstGeom prst="rect">
            <a:avLst/>
          </a:prstGeom>
        </p:spPr>
      </p:pic>
      <p:pic>
        <p:nvPicPr>
          <p:cNvPr id="9" name="Imagem 8">
            <a:extLst>
              <a:ext uri="{FF2B5EF4-FFF2-40B4-BE49-F238E27FC236}">
                <a16:creationId xmlns:a16="http://schemas.microsoft.com/office/drawing/2014/main" id="{CCD2B444-04F1-0AA6-12FA-DB045155D3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4202" y="2612434"/>
            <a:ext cx="2417036" cy="1633132"/>
          </a:xfrm>
          <a:prstGeom prst="rect">
            <a:avLst/>
          </a:prstGeom>
        </p:spPr>
      </p:pic>
    </p:spTree>
    <p:extLst>
      <p:ext uri="{BB962C8B-B14F-4D97-AF65-F5344CB8AC3E}">
        <p14:creationId xmlns:p14="http://schemas.microsoft.com/office/powerpoint/2010/main" val="2315127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7DC869-805E-13DA-371E-0BEBA937CBD8}"/>
              </a:ext>
            </a:extLst>
          </p:cNvPr>
          <p:cNvSpPr>
            <a:spLocks noGrp="1"/>
          </p:cNvSpPr>
          <p:nvPr>
            <p:ph type="title" idx="4294967295"/>
          </p:nvPr>
        </p:nvSpPr>
        <p:spPr>
          <a:xfrm>
            <a:off x="929343" y="379059"/>
            <a:ext cx="9601200" cy="1044237"/>
          </a:xfrm>
        </p:spPr>
        <p:txBody>
          <a:bodyPr>
            <a:normAutofit/>
          </a:bodyPr>
          <a:lstStyle/>
          <a:p>
            <a:r>
              <a:rPr lang="pt-BR" sz="4000" b="1" dirty="0">
                <a:solidFill>
                  <a:srgbClr val="B40000"/>
                </a:solidFill>
              </a:rPr>
              <a:t>CONCLUSÃO</a:t>
            </a:r>
          </a:p>
        </p:txBody>
      </p:sp>
      <p:sp>
        <p:nvSpPr>
          <p:cNvPr id="3" name="Espaço Reservado para Conteúdo 2">
            <a:extLst>
              <a:ext uri="{FF2B5EF4-FFF2-40B4-BE49-F238E27FC236}">
                <a16:creationId xmlns:a16="http://schemas.microsoft.com/office/drawing/2014/main" id="{47787718-8E53-DE02-4941-832E5D9586CB}"/>
              </a:ext>
            </a:extLst>
          </p:cNvPr>
          <p:cNvSpPr>
            <a:spLocks noGrp="1"/>
          </p:cNvSpPr>
          <p:nvPr>
            <p:ph idx="4294967295"/>
          </p:nvPr>
        </p:nvSpPr>
        <p:spPr>
          <a:xfrm>
            <a:off x="801314" y="1623197"/>
            <a:ext cx="10486802" cy="1817493"/>
          </a:xfrm>
        </p:spPr>
        <p:txBody>
          <a:bodyPr/>
          <a:lstStyle/>
          <a:p>
            <a:pPr marL="0">
              <a:spcAft>
                <a:spcPts val="0"/>
              </a:spcAft>
            </a:pPr>
            <a:r>
              <a:rPr lang="pt-BR" sz="18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Niceia</a:t>
            </a:r>
            <a:r>
              <a:rPr lang="pt-BR"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foi o primeiro concílio para toda a Igreja, ou seja, ecumênico - </a:t>
            </a:r>
            <a:r>
              <a:rPr lang="pt-BR" sz="18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r>
              <a:rPr lang="pt-BR" sz="1800" b="1"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ecumene</a:t>
            </a:r>
            <a:r>
              <a:rPr lang="pt-BR" sz="18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pt-BR"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significa em grego “toda a parte habitada”. </a:t>
            </a:r>
          </a:p>
          <a:p>
            <a:pPr marL="0" algn="just">
              <a:spcAft>
                <a:spcPts val="0"/>
              </a:spcAft>
            </a:pPr>
            <a:r>
              <a:rPr lang="pt-BR" sz="18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Inaugurou uma série que continua até ao século XX, com o Concílio do Vaticano II, o 21.º concílio ecumênico.</a:t>
            </a:r>
          </a:p>
          <a:p>
            <a:pPr marL="0" algn="just">
              <a:spcAft>
                <a:spcPts val="0"/>
              </a:spcAft>
            </a:pPr>
            <a:endParaRPr lang="pt-BR" dirty="0">
              <a:solidFill>
                <a:schemeClr val="tx1"/>
              </a:solidFill>
              <a:latin typeface="Cambria" panose="02040503050406030204" pitchFamily="18" charset="0"/>
              <a:ea typeface="Cambria" panose="02040503050406030204" pitchFamily="18" charset="0"/>
            </a:endParaRPr>
          </a:p>
        </p:txBody>
      </p:sp>
      <p:sp>
        <p:nvSpPr>
          <p:cNvPr id="4" name="Retângulo 3">
            <a:extLst>
              <a:ext uri="{FF2B5EF4-FFF2-40B4-BE49-F238E27FC236}">
                <a16:creationId xmlns:a16="http://schemas.microsoft.com/office/drawing/2014/main" id="{B29521EF-3097-D659-7852-DA315C4DD7DD}"/>
              </a:ext>
            </a:extLst>
          </p:cNvPr>
          <p:cNvSpPr/>
          <p:nvPr/>
        </p:nvSpPr>
        <p:spPr>
          <a:xfrm>
            <a:off x="774260" y="4451283"/>
            <a:ext cx="9911367" cy="707886"/>
          </a:xfrm>
          <a:prstGeom prst="rect">
            <a:avLst/>
          </a:prstGeom>
          <a:solidFill>
            <a:schemeClr val="accent3">
              <a:lumMod val="60000"/>
              <a:lumOff val="40000"/>
            </a:schemeClr>
          </a:solidFill>
        </p:spPr>
        <p:style>
          <a:lnRef idx="1">
            <a:schemeClr val="accent3"/>
          </a:lnRef>
          <a:fillRef idx="3">
            <a:schemeClr val="accent3"/>
          </a:fillRef>
          <a:effectRef idx="2">
            <a:schemeClr val="accent3"/>
          </a:effectRef>
          <a:fontRef idx="minor">
            <a:schemeClr val="lt1"/>
          </a:fontRef>
        </p:style>
        <p:txBody>
          <a:bodyPr wrap="none" lIns="91440" tIns="45720" rIns="91440" bIns="45720" anchor="ctr">
            <a:spAutoFit/>
          </a:bodyPr>
          <a:lstStyle/>
          <a:p>
            <a:pPr algn="ctr"/>
            <a:r>
              <a:rPr lang="pt-BR"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Niceia permanece um farol de esperança para os cristãos de todo o mundo</a:t>
            </a:r>
            <a:r>
              <a:rPr lang="pt-BR" sz="2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r>
              <a:rPr lang="pt-BR"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p>
          <a:p>
            <a:pPr algn="ctr"/>
            <a:endParaRPr lang="pt-BR" b="1" cap="none" spc="0" dirty="0">
              <a:ln w="0"/>
              <a:solidFill>
                <a:schemeClr val="accent2">
                  <a:lumMod val="50000"/>
                </a:schemeClr>
              </a:solidFill>
              <a:effectLst>
                <a:outerShdw blurRad="38100" dist="25400" dir="5400000" algn="ctr" rotWithShape="0">
                  <a:srgbClr val="6E747A">
                    <a:alpha val="43000"/>
                  </a:srgbClr>
                </a:outerShdw>
              </a:effectLst>
            </a:endParaRPr>
          </a:p>
        </p:txBody>
      </p:sp>
      <p:sp>
        <p:nvSpPr>
          <p:cNvPr id="9" name="CaixaDeTexto 8">
            <a:extLst>
              <a:ext uri="{FF2B5EF4-FFF2-40B4-BE49-F238E27FC236}">
                <a16:creationId xmlns:a16="http://schemas.microsoft.com/office/drawing/2014/main" id="{234C06FA-3E79-37FF-D230-62D3D3F17935}"/>
              </a:ext>
            </a:extLst>
          </p:cNvPr>
          <p:cNvSpPr txBox="1"/>
          <p:nvPr/>
        </p:nvSpPr>
        <p:spPr>
          <a:xfrm>
            <a:off x="903884" y="3046933"/>
            <a:ext cx="9121052" cy="900246"/>
          </a:xfrm>
          <a:prstGeom prst="rect">
            <a:avLst/>
          </a:prstGeom>
          <a:noFill/>
          <a:ln>
            <a:solidFill>
              <a:schemeClr val="tx1"/>
            </a:solidFill>
            <a:prstDash val="lgDash"/>
          </a:ln>
        </p:spPr>
        <p:txBody>
          <a:bodyPr wrap="square">
            <a:spAutoFit/>
          </a:bodyPr>
          <a:lstStyle/>
          <a:p>
            <a:pPr marL="0" indent="0">
              <a:spcAft>
                <a:spcPts val="0"/>
              </a:spcAft>
              <a:buNone/>
            </a:pPr>
            <a:r>
              <a:rPr lang="pt-BR" sz="17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pt-BR" sz="1750" b="1" i="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“Niceia é um marco milenário na história da Igreja, porque teve a missão de preservar a unidade, então seriamente ameaçada pela negação da plena divindade de Jesus Cristo e da sua igualdade com o Pai”. (Bula de proclamação do Jubileu de 2025</a:t>
            </a:r>
          </a:p>
        </p:txBody>
      </p:sp>
      <p:pic>
        <p:nvPicPr>
          <p:cNvPr id="7" name="Imagem 6">
            <a:extLst>
              <a:ext uri="{FF2B5EF4-FFF2-40B4-BE49-F238E27FC236}">
                <a16:creationId xmlns:a16="http://schemas.microsoft.com/office/drawing/2014/main" id="{C5873B36-53C7-AF4B-1377-85B0D3F3D6FF}"/>
              </a:ext>
            </a:extLst>
          </p:cNvPr>
          <p:cNvPicPr>
            <a:picLocks noChangeAspect="1"/>
          </p:cNvPicPr>
          <p:nvPr/>
        </p:nvPicPr>
        <p:blipFill>
          <a:blip r:embed="rId3"/>
          <a:stretch>
            <a:fillRect/>
          </a:stretch>
        </p:blipFill>
        <p:spPr>
          <a:xfrm>
            <a:off x="9859240" y="2873965"/>
            <a:ext cx="1342606" cy="1273115"/>
          </a:xfrm>
          <a:prstGeom prst="ellipse">
            <a:avLst/>
          </a:prstGeom>
          <a:ln w="12700" cap="rnd">
            <a:solidFill>
              <a:schemeClr val="tx1"/>
            </a:solidFill>
            <a:prstDash val="lgDashDot"/>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099115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0" name="CaixaDeTexto 9">
            <a:extLst>
              <a:ext uri="{FF2B5EF4-FFF2-40B4-BE49-F238E27FC236}">
                <a16:creationId xmlns:a16="http://schemas.microsoft.com/office/drawing/2014/main" id="{B3C92A9F-D34E-D1E8-80EB-9A31B2CEA1B5}"/>
              </a:ext>
            </a:extLst>
          </p:cNvPr>
          <p:cNvSpPr txBox="1"/>
          <p:nvPr/>
        </p:nvSpPr>
        <p:spPr>
          <a:xfrm>
            <a:off x="1203613" y="3111481"/>
            <a:ext cx="9784774" cy="2985433"/>
          </a:xfrm>
          <a:prstGeom prst="rect">
            <a:avLst/>
          </a:prstGeom>
          <a:noFill/>
        </p:spPr>
        <p:txBody>
          <a:bodyPr wrap="square">
            <a:spAutoFit/>
          </a:bodyPr>
          <a:lstStyle/>
          <a:p>
            <a:pPr marL="285750" indent="-285750" algn="just">
              <a:spcAft>
                <a:spcPts val="600"/>
              </a:spcAft>
              <a:buClr>
                <a:srgbClr val="B40000"/>
              </a:buClr>
              <a:buFont typeface="Arial" panose="020B0604020202020204" pitchFamily="34" charset="0"/>
              <a:buChar char="•"/>
            </a:pPr>
            <a:r>
              <a:rPr lang="pt-BR" sz="2000" dirty="0">
                <a:effectLst/>
                <a:latin typeface="Cambria" panose="02040503050406030204" pitchFamily="18" charset="0"/>
                <a:ea typeface="Cambria" panose="02040503050406030204" pitchFamily="18" charset="0"/>
                <a:cs typeface="Times New Roman" panose="02020603050405020304" pitchFamily="18" charset="0"/>
              </a:rPr>
              <a:t>Para as Igrejas Orientais que comemoram a celebração de Niceia no seu calendário, Niceia não é simplesmente um Concílio dentre outros ou o primeiro de uma série, mas </a:t>
            </a:r>
            <a:r>
              <a:rPr lang="pt-BR" sz="2000" b="1" dirty="0">
                <a:effectLst/>
                <a:latin typeface="Cambria" panose="02040503050406030204" pitchFamily="18" charset="0"/>
                <a:ea typeface="Cambria" panose="02040503050406030204" pitchFamily="18" charset="0"/>
                <a:cs typeface="Times New Roman" panose="02020603050405020304" pitchFamily="18" charset="0"/>
              </a:rPr>
              <a:t>o Concílio por excelência,</a:t>
            </a:r>
            <a:r>
              <a:rPr lang="pt-BR" sz="2000" dirty="0">
                <a:effectLst/>
                <a:latin typeface="Cambria" panose="02040503050406030204" pitchFamily="18" charset="0"/>
                <a:ea typeface="Cambria" panose="02040503050406030204" pitchFamily="18" charset="0"/>
                <a:cs typeface="Times New Roman" panose="02020603050405020304" pitchFamily="18" charset="0"/>
              </a:rPr>
              <a:t> que promulgou </a:t>
            </a:r>
            <a:r>
              <a:rPr lang="pt-BR" sz="2000" dirty="0">
                <a:solidFill>
                  <a:srgbClr val="B40000"/>
                </a:solidFill>
                <a:effectLst/>
                <a:latin typeface="Cambria" panose="02040503050406030204" pitchFamily="18" charset="0"/>
                <a:ea typeface="Cambria" panose="02040503050406030204" pitchFamily="18" charset="0"/>
                <a:cs typeface="Times New Roman" panose="02020603050405020304" pitchFamily="18" charset="0"/>
              </a:rPr>
              <a:t>a norma da fé cristã</a:t>
            </a:r>
            <a:r>
              <a:rPr lang="pt-BR" sz="2000" dirty="0">
                <a:effectLst/>
                <a:latin typeface="Cambria" panose="02040503050406030204" pitchFamily="18" charset="0"/>
                <a:ea typeface="Cambria" panose="02040503050406030204" pitchFamily="18" charset="0"/>
                <a:cs typeface="Times New Roman" panose="02020603050405020304" pitchFamily="18" charset="0"/>
              </a:rPr>
              <a:t>, a confissão de fé dos “318 Padres”.</a:t>
            </a:r>
          </a:p>
          <a:p>
            <a:pPr marL="285750" indent="-285750" algn="just">
              <a:spcAft>
                <a:spcPts val="600"/>
              </a:spcAft>
              <a:buClr>
                <a:srgbClr val="B40000"/>
              </a:buClr>
              <a:buFont typeface="Arial" panose="020B0604020202020204" pitchFamily="34" charset="0"/>
              <a:buChar char="•"/>
            </a:pPr>
            <a:r>
              <a:rPr lang="pt-BR" sz="2000" b="1" dirty="0">
                <a:effectLst/>
                <a:latin typeface="Cambria" panose="02040503050406030204" pitchFamily="18" charset="0"/>
                <a:ea typeface="Cambria" panose="02040503050406030204" pitchFamily="18" charset="0"/>
                <a:cs typeface="Times New Roman" panose="02020603050405020304" pitchFamily="18" charset="0"/>
              </a:rPr>
              <a:t>O credo que professamos nas liturgias dominicais é o cedo de Niceia</a:t>
            </a:r>
            <a:r>
              <a:rPr lang="pt-BR" sz="2000" dirty="0">
                <a:effectLst/>
                <a:latin typeface="Cambria" panose="02040503050406030204" pitchFamily="18" charset="0"/>
                <a:ea typeface="Cambria" panose="02040503050406030204" pitchFamily="18" charset="0"/>
                <a:cs typeface="Times New Roman" panose="02020603050405020304" pitchFamily="18" charset="0"/>
              </a:rPr>
              <a:t>. Em 381, o Concílio de Constantinopla I, ampliou o credo de Niceia e compôs o credo chamado </a:t>
            </a:r>
            <a:r>
              <a:rPr lang="pt-BR" sz="2000" b="1" dirty="0">
                <a:effectLst/>
                <a:latin typeface="Cambria" panose="02040503050406030204" pitchFamily="18" charset="0"/>
                <a:ea typeface="Cambria" panose="02040503050406030204" pitchFamily="18" charset="0"/>
                <a:cs typeface="Times New Roman" panose="02020603050405020304" pitchFamily="18" charset="0"/>
              </a:rPr>
              <a:t>“Niceno-Constantinopolitano”</a:t>
            </a:r>
            <a:r>
              <a:rPr lang="pt-BR" sz="2000" dirty="0">
                <a:effectLst/>
                <a:latin typeface="Cambria" panose="02040503050406030204" pitchFamily="18" charset="0"/>
                <a:ea typeface="Cambria" panose="02040503050406030204" pitchFamily="18" charset="0"/>
                <a:cs typeface="Times New Roman" panose="02020603050405020304" pitchFamily="18" charset="0"/>
              </a:rPr>
              <a:t>, explicitando algumas verdades sobre o Espírito Santo e a Igreja.</a:t>
            </a:r>
          </a:p>
          <a:p>
            <a:pPr algn="just">
              <a:spcAft>
                <a:spcPts val="600"/>
              </a:spcAft>
              <a:buClr>
                <a:srgbClr val="B40000"/>
              </a:buClr>
            </a:pPr>
            <a:endParaRPr lang="pt-BR" dirty="0">
              <a:latin typeface="Cambria" panose="02040503050406030204" pitchFamily="18" charset="0"/>
              <a:ea typeface="Cambria" panose="02040503050406030204" pitchFamily="18" charset="0"/>
            </a:endParaRPr>
          </a:p>
        </p:txBody>
      </p:sp>
      <p:pic>
        <p:nvPicPr>
          <p:cNvPr id="13" name="Imagem 12">
            <a:extLst>
              <a:ext uri="{FF2B5EF4-FFF2-40B4-BE49-F238E27FC236}">
                <a16:creationId xmlns:a16="http://schemas.microsoft.com/office/drawing/2014/main" id="{1DEA93EA-1F27-2FDA-1B15-50D64186BC19}"/>
              </a:ext>
            </a:extLst>
          </p:cNvPr>
          <p:cNvPicPr>
            <a:picLocks noChangeAspect="1"/>
          </p:cNvPicPr>
          <p:nvPr/>
        </p:nvPicPr>
        <p:blipFill rotWithShape="1">
          <a:blip r:embed="rId3">
            <a:extLst>
              <a:ext uri="{28A0092B-C50C-407E-A947-70E740481C1C}">
                <a14:useLocalDpi xmlns:a14="http://schemas.microsoft.com/office/drawing/2010/main" val="0"/>
              </a:ext>
            </a:extLst>
          </a:blip>
          <a:srcRect l="4442" t="-1052" r="33168" b="1052"/>
          <a:stretch/>
        </p:blipFill>
        <p:spPr>
          <a:xfrm>
            <a:off x="780366" y="1191490"/>
            <a:ext cx="1620849" cy="1462423"/>
          </a:xfrm>
          <a:prstGeom prst="ellipse">
            <a:avLst/>
          </a:prstGeom>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CaixaDeTexto 13">
            <a:extLst>
              <a:ext uri="{FF2B5EF4-FFF2-40B4-BE49-F238E27FC236}">
                <a16:creationId xmlns:a16="http://schemas.microsoft.com/office/drawing/2014/main" id="{57DDA95B-C6E7-F065-A9B8-DD879D5911D2}"/>
              </a:ext>
            </a:extLst>
          </p:cNvPr>
          <p:cNvSpPr txBox="1"/>
          <p:nvPr/>
        </p:nvSpPr>
        <p:spPr>
          <a:xfrm>
            <a:off x="2595382" y="1191490"/>
            <a:ext cx="8696073" cy="646331"/>
          </a:xfrm>
          <a:prstGeom prst="rect">
            <a:avLst/>
          </a:prstGeom>
          <a:noFill/>
          <a:ln>
            <a:solidFill>
              <a:schemeClr val="tx1"/>
            </a:solidFill>
            <a:prstDash val="lgDash"/>
          </a:ln>
        </p:spPr>
        <p:txBody>
          <a:bodyPr wrap="square">
            <a:spAutoFit/>
          </a:bodyPr>
          <a:lstStyle/>
          <a:p>
            <a:pPr marL="0" indent="0" algn="just">
              <a:spcAft>
                <a:spcPts val="0"/>
              </a:spcAft>
              <a:buNone/>
            </a:pPr>
            <a:r>
              <a:rPr lang="pt-BR" sz="17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pt-BR" sz="1800" b="1" dirty="0">
                <a:effectLst/>
                <a:latin typeface="Cambria" panose="02040503050406030204" pitchFamily="18" charset="0"/>
                <a:ea typeface="Cambria" panose="02040503050406030204" pitchFamily="18" charset="0"/>
                <a:cs typeface="Times New Roman" panose="02020603050405020304" pitchFamily="18" charset="0"/>
              </a:rPr>
              <a:t>“</a:t>
            </a:r>
            <a:r>
              <a:rPr lang="pt-BR" b="1" i="1" dirty="0">
                <a:latin typeface="Cambria" panose="02040503050406030204" pitchFamily="18" charset="0"/>
                <a:ea typeface="Cambria" panose="02040503050406030204" pitchFamily="18" charset="0"/>
                <a:cs typeface="Times New Roman" panose="02020603050405020304" pitchFamily="18" charset="0"/>
              </a:rPr>
              <a:t>O</a:t>
            </a:r>
            <a:r>
              <a:rPr lang="pt-BR" sz="1800" b="1" i="1" dirty="0">
                <a:effectLst/>
                <a:latin typeface="Cambria" panose="02040503050406030204" pitchFamily="18" charset="0"/>
                <a:ea typeface="Cambria" panose="02040503050406030204" pitchFamily="18" charset="0"/>
                <a:cs typeface="Times New Roman" panose="02020603050405020304" pitchFamily="18" charset="0"/>
              </a:rPr>
              <a:t> Concílio de Niceia não é apenas um evento do passado, mas uma bússola que deve continuar a guiar-nos ruma à plena unidade visível dos cristãos.</a:t>
            </a:r>
            <a:r>
              <a:rPr lang="pt-BR" sz="1800" b="1" dirty="0">
                <a:effectLst/>
                <a:latin typeface="Cambria" panose="02040503050406030204" pitchFamily="18" charset="0"/>
                <a:ea typeface="Cambria" panose="02040503050406030204" pitchFamily="18" charset="0"/>
                <a:cs typeface="Times New Roman" panose="02020603050405020304" pitchFamily="18" charset="0"/>
              </a:rPr>
              <a:t>”</a:t>
            </a:r>
            <a:endParaRPr lang="pt-BR" sz="1750" b="1" i="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6" name="CaixaDeTexto 15">
            <a:extLst>
              <a:ext uri="{FF2B5EF4-FFF2-40B4-BE49-F238E27FC236}">
                <a16:creationId xmlns:a16="http://schemas.microsoft.com/office/drawing/2014/main" id="{89CFFB25-A1EE-6A8C-042C-DE3DC7AD7B64}"/>
              </a:ext>
            </a:extLst>
          </p:cNvPr>
          <p:cNvSpPr txBox="1"/>
          <p:nvPr/>
        </p:nvSpPr>
        <p:spPr>
          <a:xfrm>
            <a:off x="2697523" y="1922701"/>
            <a:ext cx="8696073" cy="615553"/>
          </a:xfrm>
          <a:prstGeom prst="rect">
            <a:avLst/>
          </a:prstGeom>
          <a:noFill/>
        </p:spPr>
        <p:txBody>
          <a:bodyPr wrap="square">
            <a:spAutoFit/>
          </a:bodyPr>
          <a:lstStyle/>
          <a:p>
            <a:pPr algn="ctr"/>
            <a:r>
              <a:rPr lang="pt-BR" sz="1700" dirty="0">
                <a:effectLst/>
                <a:latin typeface="Cambria" panose="02040503050406030204" pitchFamily="18" charset="0"/>
                <a:ea typeface="Cambria" panose="02040503050406030204" pitchFamily="18" charset="0"/>
                <a:cs typeface="Times New Roman" panose="02020603050405020304" pitchFamily="18" charset="0"/>
              </a:rPr>
              <a:t>Papa Leão XIV, Discurso aos participantes do Simpósio “</a:t>
            </a:r>
            <a:r>
              <a:rPr lang="pt-BR" sz="1700" i="1" dirty="0">
                <a:effectLst/>
                <a:latin typeface="Cambria" panose="02040503050406030204" pitchFamily="18" charset="0"/>
                <a:ea typeface="Cambria" panose="02040503050406030204" pitchFamily="18" charset="0"/>
                <a:cs typeface="Times New Roman" panose="02020603050405020304" pitchFamily="18" charset="0"/>
              </a:rPr>
              <a:t>Niceia e a Igreja no terceiro milênio: rumo à unidade católica-ortodoxa”</a:t>
            </a:r>
            <a:r>
              <a:rPr lang="pt-BR" sz="1700" dirty="0">
                <a:effectLst/>
                <a:latin typeface="Cambria" panose="02040503050406030204" pitchFamily="18" charset="0"/>
                <a:ea typeface="Cambria" panose="02040503050406030204" pitchFamily="18" charset="0"/>
                <a:cs typeface="Times New Roman" panose="02020603050405020304" pitchFamily="18" charset="0"/>
              </a:rPr>
              <a:t>, 4 a 7/06-2025)</a:t>
            </a:r>
            <a:endParaRPr lang="pt-BR" sz="1700" dirty="0"/>
          </a:p>
        </p:txBody>
      </p:sp>
    </p:spTree>
    <p:extLst>
      <p:ext uri="{BB962C8B-B14F-4D97-AF65-F5344CB8AC3E}">
        <p14:creationId xmlns:p14="http://schemas.microsoft.com/office/powerpoint/2010/main" val="19136941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DFFEB977-81F6-4CF8-7AF9-352785E807FB}"/>
              </a:ext>
            </a:extLst>
          </p:cNvPr>
          <p:cNvSpPr txBox="1"/>
          <p:nvPr/>
        </p:nvSpPr>
        <p:spPr>
          <a:xfrm>
            <a:off x="786245" y="1512654"/>
            <a:ext cx="10422082" cy="2513509"/>
          </a:xfrm>
          <a:prstGeom prst="rect">
            <a:avLst/>
          </a:prstGeom>
          <a:noFill/>
        </p:spPr>
        <p:txBody>
          <a:bodyPr wrap="square">
            <a:spAutoFit/>
          </a:bodyPr>
          <a:lstStyle/>
          <a:p>
            <a:pPr marL="285750" indent="-285750">
              <a:spcAft>
                <a:spcPts val="800"/>
              </a:spcAft>
              <a:buClr>
                <a:srgbClr val="B40000"/>
              </a:buClr>
              <a:buFont typeface="Arial" panose="020B0604020202020204" pitchFamily="34" charset="0"/>
              <a:buChar char="•"/>
            </a:pPr>
            <a:r>
              <a:rPr lang="pt-BR" sz="1800" dirty="0">
                <a:effectLst/>
                <a:latin typeface="Cambria" panose="02040503050406030204" pitchFamily="18" charset="0"/>
                <a:ea typeface="Cambria" panose="02040503050406030204" pitchFamily="18" charset="0"/>
                <a:cs typeface="Times New Roman" panose="02020603050405020304" pitchFamily="18" charset="0"/>
              </a:rPr>
              <a:t>Entre os sete concílios da antiguidade cristã que ainda são aceitos como ecumênicos pela maioria das Igrejas, o de Niceia (325) é o “primeiro” de quatro que se destacam por sua autoridade doutrinária e importância histórica.</a:t>
            </a:r>
          </a:p>
          <a:p>
            <a:pPr marL="285750" indent="-285750">
              <a:spcAft>
                <a:spcPts val="800"/>
              </a:spcAft>
              <a:buClr>
                <a:srgbClr val="B40000"/>
              </a:buClr>
              <a:buFont typeface="Arial" panose="020B0604020202020204" pitchFamily="34" charset="0"/>
              <a:buChar char="•"/>
            </a:pPr>
            <a:r>
              <a:rPr lang="pt-BR" sz="1800" b="1" dirty="0">
                <a:effectLst/>
                <a:latin typeface="Cambria" panose="02040503050406030204" pitchFamily="18" charset="0"/>
                <a:ea typeface="Cambria" panose="02040503050406030204" pitchFamily="18" charset="0"/>
                <a:cs typeface="Times New Roman" panose="02020603050405020304" pitchFamily="18" charset="0"/>
              </a:rPr>
              <a:t>A primazia reconhecida </a:t>
            </a:r>
            <a:r>
              <a:rPr lang="pt-BR" sz="1800" dirty="0">
                <a:effectLst/>
                <a:latin typeface="Cambria" panose="02040503050406030204" pitchFamily="18" charset="0"/>
                <a:ea typeface="Cambria" panose="02040503050406030204" pitchFamily="18" charset="0"/>
                <a:cs typeface="Times New Roman" panose="02020603050405020304" pitchFamily="18" charset="0"/>
              </a:rPr>
              <a:t>a estes concílios (Niceia [325], Constantinopla [381], Éfeso [431], Calcedônia [451]) deriva sobretudo do facto </a:t>
            </a:r>
            <a:r>
              <a:rPr lang="pt-BR" sz="1800" b="1" dirty="0">
                <a:effectLst/>
                <a:latin typeface="Cambria" panose="02040503050406030204" pitchFamily="18" charset="0"/>
                <a:ea typeface="Cambria" panose="02040503050406030204" pitchFamily="18" charset="0"/>
                <a:cs typeface="Times New Roman" panose="02020603050405020304" pitchFamily="18" charset="0"/>
              </a:rPr>
              <a:t>de terem formulado os dogmas fundamentais do cristianismo, em relação à Trindade</a:t>
            </a:r>
            <a:r>
              <a:rPr lang="pt-BR" sz="1800" dirty="0">
                <a:effectLst/>
                <a:latin typeface="Cambria" panose="02040503050406030204" pitchFamily="18" charset="0"/>
                <a:ea typeface="Cambria" panose="02040503050406030204" pitchFamily="18" charset="0"/>
                <a:cs typeface="Times New Roman" panose="02020603050405020304" pitchFamily="18" charset="0"/>
              </a:rPr>
              <a:t> (I Concílio de Niceia e de Constantinopla I) e </a:t>
            </a:r>
            <a:r>
              <a:rPr lang="pt-BR" sz="1800" b="1" dirty="0">
                <a:effectLst/>
                <a:latin typeface="Cambria" panose="02040503050406030204" pitchFamily="18" charset="0"/>
                <a:ea typeface="Cambria" panose="02040503050406030204" pitchFamily="18" charset="0"/>
                <a:cs typeface="Times New Roman" panose="02020603050405020304" pitchFamily="18" charset="0"/>
              </a:rPr>
              <a:t>à encarnação </a:t>
            </a:r>
            <a:r>
              <a:rPr lang="pt-BR" sz="1800" dirty="0">
                <a:effectLst/>
                <a:latin typeface="Cambria" panose="02040503050406030204" pitchFamily="18" charset="0"/>
                <a:ea typeface="Cambria" panose="02040503050406030204" pitchFamily="18" charset="0"/>
                <a:cs typeface="Times New Roman" panose="02020603050405020304" pitchFamily="18" charset="0"/>
              </a:rPr>
              <a:t>(Éfeso e Calcedônia).</a:t>
            </a:r>
          </a:p>
          <a:p>
            <a:pPr>
              <a:spcAft>
                <a:spcPts val="800"/>
              </a:spcAft>
              <a:buClr>
                <a:srgbClr val="B40000"/>
              </a:buClr>
            </a:pPr>
            <a:endParaRPr lang="pt-BR" dirty="0">
              <a:latin typeface="Cambria" panose="02040503050406030204" pitchFamily="18" charset="0"/>
              <a:ea typeface="Cambria" panose="02040503050406030204" pitchFamily="18" charset="0"/>
            </a:endParaRPr>
          </a:p>
        </p:txBody>
      </p:sp>
      <p:sp>
        <p:nvSpPr>
          <p:cNvPr id="5" name="CaixaDeTexto 4">
            <a:extLst>
              <a:ext uri="{FF2B5EF4-FFF2-40B4-BE49-F238E27FC236}">
                <a16:creationId xmlns:a16="http://schemas.microsoft.com/office/drawing/2014/main" id="{C4F32A0F-B347-AABA-B05B-0019C1B1D758}"/>
              </a:ext>
            </a:extLst>
          </p:cNvPr>
          <p:cNvSpPr txBox="1"/>
          <p:nvPr/>
        </p:nvSpPr>
        <p:spPr>
          <a:xfrm>
            <a:off x="1141268" y="3857752"/>
            <a:ext cx="9712036" cy="1644233"/>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lgn="ctr">
              <a:lnSpc>
                <a:spcPct val="107000"/>
              </a:lnSpc>
              <a:spcAft>
                <a:spcPts val="600"/>
              </a:spcAft>
            </a:pPr>
            <a:r>
              <a:rPr lang="pt-BR"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 instituição do concílio ecumênico que nasceu com Niceia constitui um salto qualitativo em relação ao passado. Em grande medida, isto é dado pelo principal resultado do Concílio, que é a “definição” de fé escrita na forma de uma “profissão” de fé.</a:t>
            </a:r>
          </a:p>
        </p:txBody>
      </p:sp>
    </p:spTree>
    <p:extLst>
      <p:ext uri="{BB962C8B-B14F-4D97-AF65-F5344CB8AC3E}">
        <p14:creationId xmlns:p14="http://schemas.microsoft.com/office/powerpoint/2010/main" val="14904742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416086D5-65EA-5FF1-4483-A4D32649E2E8}"/>
              </a:ext>
            </a:extLst>
          </p:cNvPr>
          <p:cNvSpPr txBox="1"/>
          <p:nvPr/>
        </p:nvSpPr>
        <p:spPr>
          <a:xfrm>
            <a:off x="1191491" y="4969501"/>
            <a:ext cx="9351817" cy="1015663"/>
          </a:xfrm>
          <a:prstGeom prst="rect">
            <a:avLst/>
          </a:prstGeom>
          <a:ln/>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pt-BR" sz="3000" dirty="0">
                <a:effectLst/>
                <a:latin typeface="Cambria" panose="02040503050406030204" pitchFamily="18" charset="0"/>
                <a:ea typeface="Cambria" panose="02040503050406030204" pitchFamily="18" charset="0"/>
                <a:cs typeface="Times New Roman" panose="02020603050405020304" pitchFamily="18" charset="0"/>
              </a:rPr>
              <a:t>NICEIA SALVOU A FÉ NO DOGMA. A NÓS CONVÉM SALVAR NICEIA PELO AMOR!</a:t>
            </a:r>
            <a:endParaRPr lang="pt-BR" sz="3000" dirty="0"/>
          </a:p>
        </p:txBody>
      </p:sp>
      <p:pic>
        <p:nvPicPr>
          <p:cNvPr id="4" name="Imagem 3">
            <a:extLst>
              <a:ext uri="{FF2B5EF4-FFF2-40B4-BE49-F238E27FC236}">
                <a16:creationId xmlns:a16="http://schemas.microsoft.com/office/drawing/2014/main" id="{4064A1BE-C59A-DE81-CEBC-AB386265E9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5268" y="1066799"/>
            <a:ext cx="3813896" cy="3698323"/>
          </a:xfrm>
          <a:prstGeom prst="rect">
            <a:avLst/>
          </a:prstGeom>
        </p:spPr>
      </p:pic>
    </p:spTree>
    <p:extLst>
      <p:ext uri="{BB962C8B-B14F-4D97-AF65-F5344CB8AC3E}">
        <p14:creationId xmlns:p14="http://schemas.microsoft.com/office/powerpoint/2010/main" val="4023089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635503A7-B8D9-027B-1B79-99E8D258DE61}"/>
              </a:ext>
            </a:extLst>
          </p:cNvPr>
          <p:cNvSpPr txBox="1"/>
          <p:nvPr/>
        </p:nvSpPr>
        <p:spPr>
          <a:xfrm>
            <a:off x="1018303" y="1550785"/>
            <a:ext cx="4668982" cy="2979214"/>
          </a:xfrm>
          <a:prstGeom prst="rect">
            <a:avLst/>
          </a:prstGeom>
          <a:noFill/>
          <a:ln>
            <a:solidFill>
              <a:schemeClr val="tx1"/>
            </a:solidFill>
            <a:prstDash val="lgDash"/>
          </a:ln>
        </p:spPr>
        <p:txBody>
          <a:bodyPr wrap="square">
            <a:spAutoFit/>
          </a:bodyPr>
          <a:lstStyle/>
          <a:p>
            <a:pPr algn="just">
              <a:lnSpc>
                <a:spcPct val="107000"/>
              </a:lnSpc>
              <a:spcAft>
                <a:spcPts val="800"/>
              </a:spcAft>
            </a:pPr>
            <a:r>
              <a:rPr lang="pt-BR" sz="2200" dirty="0">
                <a:effectLst/>
                <a:latin typeface="+mj-lt"/>
                <a:ea typeface="Calibri" panose="020F0502020204030204" pitchFamily="34" charset="0"/>
                <a:cs typeface="Times New Roman" panose="02020603050405020304" pitchFamily="18" charset="0"/>
              </a:rPr>
              <a:t>Os primeiros cristãos entenderam, desde a primeira hora, que </a:t>
            </a:r>
            <a:r>
              <a:rPr lang="pt-BR" sz="2200" b="1" dirty="0">
                <a:effectLst/>
                <a:latin typeface="+mj-lt"/>
                <a:ea typeface="Calibri" panose="020F0502020204030204" pitchFamily="34" charset="0"/>
                <a:cs typeface="Times New Roman" panose="02020603050405020304" pitchFamily="18" charset="0"/>
              </a:rPr>
              <a:t>Aquele</a:t>
            </a:r>
            <a:r>
              <a:rPr lang="pt-BR" sz="2200" dirty="0">
                <a:effectLst/>
                <a:latin typeface="+mj-lt"/>
                <a:ea typeface="Calibri" panose="020F0502020204030204" pitchFamily="34" charset="0"/>
                <a:cs typeface="Times New Roman" panose="02020603050405020304" pitchFamily="18" charset="0"/>
              </a:rPr>
              <a:t> com quem eles conviveram, de quem eles conheciam a família, cuja origem era bem sabida de todos, </a:t>
            </a:r>
            <a:r>
              <a:rPr lang="pt-BR" sz="2200" b="1" dirty="0">
                <a:effectLst/>
                <a:latin typeface="+mj-lt"/>
                <a:ea typeface="Calibri" panose="020F0502020204030204" pitchFamily="34" charset="0"/>
                <a:cs typeface="Times New Roman" panose="02020603050405020304" pitchFamily="18" charset="0"/>
              </a:rPr>
              <a:t>Aquele</a:t>
            </a:r>
            <a:r>
              <a:rPr lang="pt-BR" sz="2200" dirty="0">
                <a:effectLst/>
                <a:latin typeface="+mj-lt"/>
                <a:ea typeface="Calibri" panose="020F0502020204030204" pitchFamily="34" charset="0"/>
                <a:cs typeface="Times New Roman" panose="02020603050405020304" pitchFamily="18" charset="0"/>
              </a:rPr>
              <a:t> era um com eles, mas um em quem não havia incoerência e em quem se constatava a unidade com Deus. </a:t>
            </a:r>
            <a:endParaRPr lang="pt-BR" sz="2200" b="1" dirty="0">
              <a:solidFill>
                <a:srgbClr val="C00000"/>
              </a:solidFill>
              <a:effectLst>
                <a:outerShdw blurRad="38100" dist="38100" dir="2700000" algn="tl">
                  <a:srgbClr val="000000">
                    <a:alpha val="43137"/>
                  </a:srgbClr>
                </a:outerShdw>
              </a:effectLst>
              <a:latin typeface="+mj-lt"/>
            </a:endParaRPr>
          </a:p>
        </p:txBody>
      </p:sp>
      <p:pic>
        <p:nvPicPr>
          <p:cNvPr id="3" name="Imagem 2">
            <a:extLst>
              <a:ext uri="{FF2B5EF4-FFF2-40B4-BE49-F238E27FC236}">
                <a16:creationId xmlns:a16="http://schemas.microsoft.com/office/drawing/2014/main" id="{B2B28C33-A62A-1432-7598-AE2CA57C8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857" y="954157"/>
            <a:ext cx="5430982" cy="3935895"/>
          </a:xfrm>
          <a:prstGeom prst="rect">
            <a:avLst/>
          </a:prstGeom>
        </p:spPr>
      </p:pic>
      <p:sp>
        <p:nvSpPr>
          <p:cNvPr id="9" name="CaixaDeTexto 8">
            <a:extLst>
              <a:ext uri="{FF2B5EF4-FFF2-40B4-BE49-F238E27FC236}">
                <a16:creationId xmlns:a16="http://schemas.microsoft.com/office/drawing/2014/main" id="{B4D4F120-05F2-5113-8A9E-2192E38E88C3}"/>
              </a:ext>
            </a:extLst>
          </p:cNvPr>
          <p:cNvSpPr txBox="1"/>
          <p:nvPr/>
        </p:nvSpPr>
        <p:spPr>
          <a:xfrm>
            <a:off x="779318" y="5307215"/>
            <a:ext cx="10633364" cy="1077218"/>
          </a:xfrm>
          <a:prstGeom prst="rect">
            <a:avLst/>
          </a:prstGeom>
          <a:noFill/>
        </p:spPr>
        <p:txBody>
          <a:bodyPr wrap="square">
            <a:spAutoFit/>
          </a:bodyPr>
          <a:lstStyle/>
          <a:p>
            <a:pPr algn="ctr"/>
            <a:r>
              <a:rPr lang="pt-BR" sz="3100" b="1" dirty="0">
                <a:solidFill>
                  <a:srgbClr val="C00000"/>
                </a:solidFill>
                <a:latin typeface="+mj-lt"/>
                <a:ea typeface="Calibri" panose="020F0502020204030204" pitchFamily="34" charset="0"/>
                <a:cs typeface="Times New Roman" panose="02020603050405020304" pitchFamily="18" charset="0"/>
              </a:rPr>
              <a:t>De nossa resposta à pergunta de Jesus depende nossa vida, nosso futuro, nosso céu! </a:t>
            </a:r>
            <a:endParaRPr lang="pt-BR" sz="3100" dirty="0"/>
          </a:p>
        </p:txBody>
      </p:sp>
    </p:spTree>
    <p:extLst>
      <p:ext uri="{BB962C8B-B14F-4D97-AF65-F5344CB8AC3E}">
        <p14:creationId xmlns:p14="http://schemas.microsoft.com/office/powerpoint/2010/main" val="1216924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27DA9A6E-ED8E-A882-C82D-CF5F9704B6AC}"/>
              </a:ext>
            </a:extLst>
          </p:cNvPr>
          <p:cNvSpPr>
            <a:spLocks noGrp="1"/>
          </p:cNvSpPr>
          <p:nvPr>
            <p:ph type="title" idx="4294967295"/>
          </p:nvPr>
        </p:nvSpPr>
        <p:spPr>
          <a:xfrm>
            <a:off x="1295400" y="905164"/>
            <a:ext cx="9601200" cy="1303337"/>
          </a:xfrm>
        </p:spPr>
        <p:txBody>
          <a:bodyPr/>
          <a:lstStyle/>
          <a:p>
            <a:r>
              <a:rPr lang="pt-BR" b="1" dirty="0">
                <a:solidFill>
                  <a:srgbClr val="B40000"/>
                </a:solidFill>
                <a:effectLst>
                  <a:outerShdw blurRad="38100" dist="38100" dir="2700000" algn="tl">
                    <a:srgbClr val="000000">
                      <a:alpha val="43137"/>
                    </a:srgbClr>
                  </a:outerShdw>
                </a:effectLst>
              </a:rPr>
              <a:t>1. </a:t>
            </a:r>
            <a:r>
              <a:rPr lang="pt-BR" sz="5400" b="1" dirty="0">
                <a:solidFill>
                  <a:srgbClr val="B40000"/>
                </a:solidFill>
                <a:effectLst>
                  <a:outerShdw blurRad="38100" dist="38100" dir="2700000" algn="tl">
                    <a:srgbClr val="000000">
                      <a:alpha val="43137"/>
                    </a:srgbClr>
                  </a:outerShdw>
                </a:effectLst>
              </a:rPr>
              <a:t>ACENOS HISTÓRICOS</a:t>
            </a:r>
          </a:p>
        </p:txBody>
      </p:sp>
      <p:pic>
        <p:nvPicPr>
          <p:cNvPr id="5" name="Imagem 4">
            <a:extLst>
              <a:ext uri="{FF2B5EF4-FFF2-40B4-BE49-F238E27FC236}">
                <a16:creationId xmlns:a16="http://schemas.microsoft.com/office/drawing/2014/main" id="{33AD56D6-A5D7-02CC-556B-E2E7D215B1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2485" y="2209647"/>
            <a:ext cx="5926715" cy="3743189"/>
          </a:xfrm>
          <a:prstGeom prst="rect">
            <a:avLst/>
          </a:prstGeom>
        </p:spPr>
      </p:pic>
    </p:spTree>
    <p:extLst>
      <p:ext uri="{BB962C8B-B14F-4D97-AF65-F5344CB8AC3E}">
        <p14:creationId xmlns:p14="http://schemas.microsoft.com/office/powerpoint/2010/main" val="1738843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5" name="Espaço Reservado para Conteúdo 4">
            <a:extLst>
              <a:ext uri="{FF2B5EF4-FFF2-40B4-BE49-F238E27FC236}">
                <a16:creationId xmlns:a16="http://schemas.microsoft.com/office/drawing/2014/main" id="{CCD8FB02-EC55-738E-821A-A2EFEFD2BE8D}"/>
              </a:ext>
            </a:extLst>
          </p:cNvPr>
          <p:cNvGraphicFramePr>
            <a:graphicFrameLocks noGrp="1"/>
          </p:cNvGraphicFramePr>
          <p:nvPr>
            <p:ph idx="4294967295"/>
            <p:extLst>
              <p:ext uri="{D42A27DB-BD31-4B8C-83A1-F6EECF244321}">
                <p14:modId xmlns:p14="http://schemas.microsoft.com/office/powerpoint/2010/main" val="3704649833"/>
              </p:ext>
            </p:extLst>
          </p:nvPr>
        </p:nvGraphicFramePr>
        <p:xfrm>
          <a:off x="1717155" y="1531748"/>
          <a:ext cx="3221181" cy="19270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aixaDeTexto 8">
            <a:extLst>
              <a:ext uri="{FF2B5EF4-FFF2-40B4-BE49-F238E27FC236}">
                <a16:creationId xmlns:a16="http://schemas.microsoft.com/office/drawing/2014/main" id="{099662BA-556E-A8E7-F433-A05BE121D3EF}"/>
              </a:ext>
            </a:extLst>
          </p:cNvPr>
          <p:cNvSpPr txBox="1"/>
          <p:nvPr/>
        </p:nvSpPr>
        <p:spPr>
          <a:xfrm>
            <a:off x="6248398" y="1972023"/>
            <a:ext cx="3345873" cy="769441"/>
          </a:xfrm>
          <a:prstGeom prst="rect">
            <a:avLst/>
          </a:prstGeom>
          <a:ln w="28575">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pt-BR" sz="2200" b="1" dirty="0">
                <a:effectLst/>
                <a:latin typeface="Cambria" panose="02040503050406030204" pitchFamily="18" charset="0"/>
                <a:ea typeface="Cambria" panose="02040503050406030204" pitchFamily="18" charset="0"/>
                <a:cs typeface="Times New Roman" panose="02020603050405020304" pitchFamily="18" charset="0"/>
              </a:rPr>
              <a:t>Foi o primeiro concílio ecumênico da Igreja</a:t>
            </a:r>
            <a:endParaRPr lang="pt-BR" sz="2200" b="1" dirty="0">
              <a:latin typeface="Cambria" panose="02040503050406030204" pitchFamily="18" charset="0"/>
              <a:ea typeface="Cambria" panose="02040503050406030204" pitchFamily="18" charset="0"/>
            </a:endParaRPr>
          </a:p>
        </p:txBody>
      </p:sp>
      <p:sp>
        <p:nvSpPr>
          <p:cNvPr id="11" name="CaixaDeTexto 10">
            <a:extLst>
              <a:ext uri="{FF2B5EF4-FFF2-40B4-BE49-F238E27FC236}">
                <a16:creationId xmlns:a16="http://schemas.microsoft.com/office/drawing/2014/main" id="{8ACCF6D2-20E9-410B-F43B-769231CBEB9F}"/>
              </a:ext>
            </a:extLst>
          </p:cNvPr>
          <p:cNvSpPr txBox="1"/>
          <p:nvPr/>
        </p:nvSpPr>
        <p:spPr>
          <a:xfrm>
            <a:off x="6095999" y="4054707"/>
            <a:ext cx="4615953" cy="1446550"/>
          </a:xfrm>
          <a:prstGeom prst="rect">
            <a:avLst/>
          </a:prstGeom>
          <a:noFill/>
          <a:ln w="28575">
            <a:solidFill>
              <a:schemeClr val="accent1"/>
            </a:solidFill>
            <a:prstDash val="dash"/>
          </a:ln>
        </p:spPr>
        <p:txBody>
          <a:bodyPr wrap="square">
            <a:spAutoFit/>
          </a:bodyPr>
          <a:lstStyle/>
          <a:p>
            <a:pPr algn="ctr"/>
            <a:r>
              <a:rPr lang="pt-BR" sz="2200" dirty="0">
                <a:effectLst/>
                <a:latin typeface="Cambria" panose="02040503050406030204" pitchFamily="18" charset="0"/>
                <a:ea typeface="Cambria" panose="02040503050406030204" pitchFamily="18" charset="0"/>
                <a:cs typeface="Times New Roman" panose="02020603050405020304" pitchFamily="18" charset="0"/>
              </a:rPr>
              <a:t>Teve como </a:t>
            </a:r>
            <a:r>
              <a:rPr lang="pt-BR" sz="2200" b="1" u="sng" dirty="0">
                <a:effectLst/>
                <a:latin typeface="Cambria" panose="02040503050406030204" pitchFamily="18" charset="0"/>
                <a:ea typeface="Cambria" panose="02040503050406030204" pitchFamily="18" charset="0"/>
                <a:cs typeface="Times New Roman" panose="02020603050405020304" pitchFamily="18" charset="0"/>
              </a:rPr>
              <a:t>objetivo principal</a:t>
            </a:r>
            <a:r>
              <a:rPr lang="pt-BR" sz="2200" b="1" dirty="0">
                <a:effectLst/>
                <a:latin typeface="Cambria" panose="02040503050406030204" pitchFamily="18" charset="0"/>
                <a:ea typeface="Cambria" panose="02040503050406030204" pitchFamily="18" charset="0"/>
                <a:cs typeface="Times New Roman" panose="02020603050405020304" pitchFamily="18" charset="0"/>
              </a:rPr>
              <a:t> </a:t>
            </a:r>
            <a:r>
              <a:rPr lang="pt-BR" sz="2200" dirty="0">
                <a:effectLst/>
                <a:latin typeface="Cambria" panose="02040503050406030204" pitchFamily="18" charset="0"/>
                <a:ea typeface="Cambria" panose="02040503050406030204" pitchFamily="18" charset="0"/>
                <a:cs typeface="Times New Roman" panose="02020603050405020304" pitchFamily="18" charset="0"/>
              </a:rPr>
              <a:t>resolver a controvérsia ariana, que questionava a divindade de Jesus Cristo</a:t>
            </a:r>
            <a:r>
              <a:rPr lang="pt-BR" sz="2200" dirty="0">
                <a:effectLst/>
                <a:latin typeface="Cambria" panose="02040503050406030204" pitchFamily="18" charset="0"/>
                <a:ea typeface="Cambria" panose="02040503050406030204" pitchFamily="18" charset="0"/>
              </a:rPr>
              <a:t>. </a:t>
            </a:r>
            <a:endParaRPr lang="pt-BR" sz="2200" dirty="0">
              <a:latin typeface="Cambria" panose="02040503050406030204" pitchFamily="18" charset="0"/>
              <a:ea typeface="Cambria" panose="02040503050406030204" pitchFamily="18" charset="0"/>
            </a:endParaRPr>
          </a:p>
        </p:txBody>
      </p:sp>
      <p:sp>
        <p:nvSpPr>
          <p:cNvPr id="12" name="CaixaDeTexto 11">
            <a:extLst>
              <a:ext uri="{FF2B5EF4-FFF2-40B4-BE49-F238E27FC236}">
                <a16:creationId xmlns:a16="http://schemas.microsoft.com/office/drawing/2014/main" id="{0CF195E6-8F42-5308-E58D-BB3CDD46DDF9}"/>
              </a:ext>
            </a:extLst>
          </p:cNvPr>
          <p:cNvSpPr txBox="1"/>
          <p:nvPr/>
        </p:nvSpPr>
        <p:spPr>
          <a:xfrm>
            <a:off x="1316183" y="936483"/>
            <a:ext cx="9434944" cy="446276"/>
          </a:xfrm>
          <a:prstGeom prst="rect">
            <a:avLst/>
          </a:prstGeom>
          <a:noFill/>
        </p:spPr>
        <p:txBody>
          <a:bodyPr wrap="square">
            <a:spAutoFit/>
          </a:bodyPr>
          <a:lstStyle/>
          <a:p>
            <a:r>
              <a:rPr lang="pt-BR" sz="2300" b="1" dirty="0">
                <a:effectLst/>
                <a:latin typeface="Cambria" panose="02040503050406030204" pitchFamily="18" charset="0"/>
                <a:ea typeface="Cambria" panose="02040503050406030204" pitchFamily="18" charset="0"/>
                <a:cs typeface="Times New Roman" panose="02020603050405020304" pitchFamily="18" charset="0"/>
              </a:rPr>
              <a:t>O Concílio de Niceia foi um evento crucial na história do cristianismo</a:t>
            </a:r>
            <a:endParaRPr lang="pt-BR" sz="2300" b="1" dirty="0">
              <a:latin typeface="Cambria" panose="02040503050406030204" pitchFamily="18" charset="0"/>
              <a:ea typeface="Cambria" panose="02040503050406030204" pitchFamily="18" charset="0"/>
            </a:endParaRPr>
          </a:p>
        </p:txBody>
      </p:sp>
      <p:sp>
        <p:nvSpPr>
          <p:cNvPr id="3" name="Seta: para a Direita 2">
            <a:extLst>
              <a:ext uri="{FF2B5EF4-FFF2-40B4-BE49-F238E27FC236}">
                <a16:creationId xmlns:a16="http://schemas.microsoft.com/office/drawing/2014/main" id="{E4C83EC0-F159-0D45-8A1D-B60C37F2340A}"/>
              </a:ext>
            </a:extLst>
          </p:cNvPr>
          <p:cNvSpPr/>
          <p:nvPr/>
        </p:nvSpPr>
        <p:spPr>
          <a:xfrm>
            <a:off x="5307190" y="2218199"/>
            <a:ext cx="572354" cy="2770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6" name="Imagem 15">
            <a:extLst>
              <a:ext uri="{FF2B5EF4-FFF2-40B4-BE49-F238E27FC236}">
                <a16:creationId xmlns:a16="http://schemas.microsoft.com/office/drawing/2014/main" id="{4230A5FD-078A-E5F5-BA73-46EB706A8A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0048" y="3485070"/>
            <a:ext cx="3695393" cy="2462716"/>
          </a:xfrm>
          <a:prstGeom prst="rect">
            <a:avLst/>
          </a:prstGeom>
        </p:spPr>
      </p:pic>
      <p:sp>
        <p:nvSpPr>
          <p:cNvPr id="17" name="Seta: para a Direita 16">
            <a:extLst>
              <a:ext uri="{FF2B5EF4-FFF2-40B4-BE49-F238E27FC236}">
                <a16:creationId xmlns:a16="http://schemas.microsoft.com/office/drawing/2014/main" id="{C0A62B9A-CB30-6C35-A364-A9B56187146A}"/>
              </a:ext>
            </a:extLst>
          </p:cNvPr>
          <p:cNvSpPr/>
          <p:nvPr/>
        </p:nvSpPr>
        <p:spPr>
          <a:xfrm>
            <a:off x="5307190" y="4577882"/>
            <a:ext cx="572354" cy="2770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084168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2C5D3F6C-F199-12C5-D0E8-C5366CC0EF4A}"/>
              </a:ext>
            </a:extLst>
          </p:cNvPr>
          <p:cNvSpPr txBox="1"/>
          <p:nvPr/>
        </p:nvSpPr>
        <p:spPr>
          <a:xfrm>
            <a:off x="1108364" y="1182231"/>
            <a:ext cx="4100945" cy="4154984"/>
          </a:xfrm>
          <a:prstGeom prst="rect">
            <a:avLst/>
          </a:prstGeom>
          <a:ln>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pt-BR" sz="2400" dirty="0">
                <a:effectLst/>
                <a:latin typeface="Cambria" panose="02040503050406030204" pitchFamily="18" charset="0"/>
                <a:ea typeface="Cambria" panose="02040503050406030204" pitchFamily="18" charset="0"/>
                <a:cs typeface="Times New Roman" panose="02020603050405020304" pitchFamily="18" charset="0"/>
              </a:rPr>
              <a:t>O Concílio de Niceia foi convocado pelo imperador Constantino para tratar de questões teológicas que estavam dividindo a Igreja. A principal questão era o </a:t>
            </a:r>
            <a:r>
              <a:rPr lang="pt-BR" sz="2400"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arianismo</a:t>
            </a:r>
            <a:r>
              <a:rPr lang="pt-BR" sz="2400" dirty="0">
                <a:effectLst/>
                <a:latin typeface="Cambria" panose="02040503050406030204" pitchFamily="18" charset="0"/>
                <a:ea typeface="Cambria" panose="02040503050406030204" pitchFamily="18" charset="0"/>
                <a:cs typeface="Times New Roman" panose="02020603050405020304" pitchFamily="18" charset="0"/>
              </a:rPr>
              <a:t>, uma doutrina que negava a divindade plena de Jesus Cristo, afirmando que ele era uma criatura de Deus, inferior ao Pai. </a:t>
            </a:r>
            <a:endParaRPr lang="pt-BR" sz="2400" dirty="0">
              <a:latin typeface="Cambria" panose="02040503050406030204" pitchFamily="18" charset="0"/>
              <a:ea typeface="Cambria" panose="02040503050406030204" pitchFamily="18" charset="0"/>
            </a:endParaRPr>
          </a:p>
        </p:txBody>
      </p:sp>
      <p:pic>
        <p:nvPicPr>
          <p:cNvPr id="10" name="Imagem 9">
            <a:extLst>
              <a:ext uri="{FF2B5EF4-FFF2-40B4-BE49-F238E27FC236}">
                <a16:creationId xmlns:a16="http://schemas.microsoft.com/office/drawing/2014/main" id="{230B265D-777E-72A8-6876-E77F29A8EF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9918" y="1819275"/>
            <a:ext cx="5715000" cy="3219450"/>
          </a:xfrm>
          <a:prstGeom prst="rect">
            <a:avLst/>
          </a:prstGeom>
        </p:spPr>
      </p:pic>
    </p:spTree>
    <p:extLst>
      <p:ext uri="{BB962C8B-B14F-4D97-AF65-F5344CB8AC3E}">
        <p14:creationId xmlns:p14="http://schemas.microsoft.com/office/powerpoint/2010/main" val="417622007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ânico">
  <a:themeElements>
    <a:clrScheme name="Vermelho">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rgâ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â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2114</TotalTime>
  <Words>5676</Words>
  <Application>Microsoft Office PowerPoint</Application>
  <PresentationFormat>Widescreen</PresentationFormat>
  <Paragraphs>239</Paragraphs>
  <Slides>55</Slides>
  <Notes>0</Notes>
  <HiddenSlides>0</HiddenSlides>
  <MMClips>0</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55</vt:i4>
      </vt:variant>
    </vt:vector>
  </HeadingPairs>
  <TitlesOfParts>
    <vt:vector size="64" baseType="lpstr">
      <vt:lpstr>Arial</vt:lpstr>
      <vt:lpstr>Bookman Old Style</vt:lpstr>
      <vt:lpstr>Bree Serif</vt:lpstr>
      <vt:lpstr>Calibri</vt:lpstr>
      <vt:lpstr>Cambria</vt:lpstr>
      <vt:lpstr>Garamond</vt:lpstr>
      <vt:lpstr>Montserrat Bold Italics</vt:lpstr>
      <vt:lpstr>Times New Roman</vt:lpstr>
      <vt:lpstr>Orgânico</vt:lpstr>
      <vt:lpstr>Apresentação do PowerPoint</vt:lpstr>
      <vt:lpstr>Apresentação do PowerPoint</vt:lpstr>
      <vt:lpstr>Apresentação do PowerPoint</vt:lpstr>
      <vt:lpstr>“Jesus é um abismo de luz, devemos ter cuidado para não nos precipitarmos ”</vt:lpstr>
      <vt:lpstr>Apresentação do PowerPoint</vt:lpstr>
      <vt:lpstr>Apresentação do PowerPoint</vt:lpstr>
      <vt:lpstr>1. ACENOS HISTÓRICOS</vt:lpstr>
      <vt:lpstr>Apresentação do PowerPoint</vt:lpstr>
      <vt:lpstr>Apresentação do PowerPoint</vt:lpstr>
      <vt:lpstr>Sobre o Concílio</vt:lpstr>
      <vt:lpstr>Apresentação do PowerPoint</vt:lpstr>
      <vt:lpstr>Apresentação do PowerPoint</vt:lpstr>
      <vt:lpstr>Apresentação do PowerPoint</vt:lpstr>
      <vt:lpstr>Apresentação do PowerPoint</vt:lpstr>
      <vt:lpstr>Apresentação do PowerPoint</vt:lpstr>
      <vt:lpstr>2. AS CONTROVÉRSIAS CRISTOLÓGICAS DO IV SÉCULO E O CREDO DE NICEIA</vt:lpstr>
      <vt:lpstr>Apresentação do PowerPoint</vt:lpstr>
      <vt:lpstr>Apresentação do PowerPoint</vt:lpstr>
      <vt:lpstr>Monoteísmo Rígido de Ário</vt:lpstr>
      <vt:lpstr>Influência da filosofia neo-platônica no pensamento de Ário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3. ATUALIDADE DE NICEIA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CONCLUSÃO</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 ENSINAMENTO DE JESUS EM PARÁBOLAS</dc:title>
  <dc:creator>Rafael</dc:creator>
  <cp:lastModifiedBy>MICROSOFT</cp:lastModifiedBy>
  <cp:revision>113</cp:revision>
  <dcterms:created xsi:type="dcterms:W3CDTF">2025-05-21T21:08:03Z</dcterms:created>
  <dcterms:modified xsi:type="dcterms:W3CDTF">2025-08-14T19:47:17Z</dcterms:modified>
</cp:coreProperties>
</file>